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1"/>
  </p:notesMasterIdLst>
  <p:sldIdLst>
    <p:sldId id="256" r:id="rId2"/>
    <p:sldId id="257" r:id="rId3"/>
    <p:sldId id="259" r:id="rId4"/>
    <p:sldId id="260" r:id="rId5"/>
    <p:sldId id="261" r:id="rId6"/>
    <p:sldId id="262" r:id="rId7"/>
    <p:sldId id="263" r:id="rId8"/>
    <p:sldId id="267" r:id="rId9"/>
    <p:sldId id="268" r:id="rId1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1632"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890EB-A17D-4221-998C-B1D876F42F0C}" type="datetimeFigureOut">
              <a:rPr lang="es-ES" smtClean="0"/>
              <a:t>03/04/2025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DED71-860A-4FC5-9092-7AECB9311D28}" type="slidenum">
              <a:rPr lang="es-ES" smtClean="0"/>
              <a:t>‹Nº›</a:t>
            </a:fld>
            <a:endParaRPr lang="es-ES"/>
          </a:p>
        </p:txBody>
      </p:sp>
    </p:spTree>
    <p:extLst>
      <p:ext uri="{BB962C8B-B14F-4D97-AF65-F5344CB8AC3E}">
        <p14:creationId xmlns:p14="http://schemas.microsoft.com/office/powerpoint/2010/main" val="3387575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Bienvenidos a esta presentación sobre 'Inversiones en </a:t>
            </a:r>
            <a:r>
              <a:rPr lang="es-ES" dirty="0" err="1"/>
              <a:t>Search</a:t>
            </a:r>
            <a:r>
              <a:rPr lang="es-ES" dirty="0"/>
              <a:t> </a:t>
            </a:r>
            <a:r>
              <a:rPr lang="es-ES" dirty="0" err="1"/>
              <a:t>Funds</a:t>
            </a:r>
            <a:r>
              <a:rPr lang="es-ES" dirty="0"/>
              <a:t>: un análisis estratégico'. Mi nombre es Juan Moreno Borrallo y hoy exploraremos si el criterio actual de priorizar inversiones fuera de España es realmente el más adecuado. Vamos a evaluar esta cuestión a través de un análisis exploratorio de datos, estableciendo una hipótesis y presentando un plan de acción claro.</a:t>
            </a:r>
          </a:p>
        </p:txBody>
      </p:sp>
      <p:sp>
        <p:nvSpPr>
          <p:cNvPr id="4" name="Marcador de número de diapositiva 3"/>
          <p:cNvSpPr>
            <a:spLocks noGrp="1"/>
          </p:cNvSpPr>
          <p:nvPr>
            <p:ph type="sldNum" sz="quarter" idx="5"/>
          </p:nvPr>
        </p:nvSpPr>
        <p:spPr/>
        <p:txBody>
          <a:bodyPr/>
          <a:lstStyle/>
          <a:p>
            <a:fld id="{D1EDED71-860A-4FC5-9092-7AECB9311D28}" type="slidenum">
              <a:rPr lang="es-ES" smtClean="0"/>
              <a:t>1</a:t>
            </a:fld>
            <a:endParaRPr lang="es-ES"/>
          </a:p>
        </p:txBody>
      </p:sp>
    </p:spTree>
    <p:extLst>
      <p:ext uri="{BB962C8B-B14F-4D97-AF65-F5344CB8AC3E}">
        <p14:creationId xmlns:p14="http://schemas.microsoft.com/office/powerpoint/2010/main" val="101558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muchas pequeñas y medianas empresas, la contabilidad sigue siendo un proceso manual, especialmente a la hora de generar los asientos contables a partir de los movimientos bancarios y la facturación. Este proceso no solo consume tiempo y recursos, sino que también está expuesto a errores humanos que pueden impactar en la precisión financiera y fiscal de la empresa.</a:t>
            </a:r>
          </a:p>
        </p:txBody>
      </p:sp>
      <p:sp>
        <p:nvSpPr>
          <p:cNvPr id="4" name="Marcador de número de diapositiva 3"/>
          <p:cNvSpPr>
            <a:spLocks noGrp="1"/>
          </p:cNvSpPr>
          <p:nvPr>
            <p:ph type="sldNum" sz="quarter" idx="5"/>
          </p:nvPr>
        </p:nvSpPr>
        <p:spPr/>
        <p:txBody>
          <a:bodyPr/>
          <a:lstStyle/>
          <a:p>
            <a:fld id="{D1EDED71-860A-4FC5-9092-7AECB9311D28}" type="slidenum">
              <a:rPr lang="es-ES" smtClean="0"/>
              <a:t>2</a:t>
            </a:fld>
            <a:endParaRPr lang="es-ES"/>
          </a:p>
        </p:txBody>
      </p:sp>
    </p:spTree>
    <p:extLst>
      <p:ext uri="{BB962C8B-B14F-4D97-AF65-F5344CB8AC3E}">
        <p14:creationId xmlns:p14="http://schemas.microsoft.com/office/powerpoint/2010/main" val="422044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1EDED71-860A-4FC5-9092-7AECB9311D28}" type="slidenum">
              <a:rPr lang="es-ES" smtClean="0"/>
              <a:t>3</a:t>
            </a:fld>
            <a:endParaRPr lang="es-ES"/>
          </a:p>
        </p:txBody>
      </p:sp>
    </p:spTree>
    <p:extLst>
      <p:ext uri="{BB962C8B-B14F-4D97-AF65-F5344CB8AC3E}">
        <p14:creationId xmlns:p14="http://schemas.microsoft.com/office/powerpoint/2010/main" val="5367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26C2-D030-0211-A9D3-5680FE5FF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EF2EC-4951-7BC7-4F34-B30F8FF67D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E976F5-4473-C7E4-7E9A-9CEBF573CF97}"/>
              </a:ext>
            </a:extLst>
          </p:cNvPr>
          <p:cNvSpPr>
            <a:spLocks noGrp="1"/>
          </p:cNvSpPr>
          <p:nvPr>
            <p:ph type="body" idx="1"/>
          </p:nvPr>
        </p:nvSpPr>
        <p:spPr/>
        <p:txBody>
          <a:bodyPr/>
          <a:lstStyle/>
          <a:p>
            <a:r>
              <a:rPr lang="es-ES" dirty="0"/>
              <a:t>Para resolver este problema, planteamos una solución basada en Inteligencia Artificial. Desde un punto de vista técnico, el reto es transformar texto libre —como la descripción de un movimiento bancario— en un asiento contable estructurado. Para ello, entrenamos un modelo de procesamiento del lenguaje natural que aprende esta correspondencia automáticamente.</a:t>
            </a:r>
          </a:p>
        </p:txBody>
      </p:sp>
      <p:sp>
        <p:nvSpPr>
          <p:cNvPr id="4" name="Marcador de número de diapositiva 3">
            <a:extLst>
              <a:ext uri="{FF2B5EF4-FFF2-40B4-BE49-F238E27FC236}">
                <a16:creationId xmlns:a16="http://schemas.microsoft.com/office/drawing/2014/main" id="{AF493942-8F90-4FD9-2DC2-FCBA9CCEFA2F}"/>
              </a:ext>
            </a:extLst>
          </p:cNvPr>
          <p:cNvSpPr>
            <a:spLocks noGrp="1"/>
          </p:cNvSpPr>
          <p:nvPr>
            <p:ph type="sldNum" sz="quarter" idx="5"/>
          </p:nvPr>
        </p:nvSpPr>
        <p:spPr/>
        <p:txBody>
          <a:bodyPr/>
          <a:lstStyle/>
          <a:p>
            <a:fld id="{D1EDED71-860A-4FC5-9092-7AECB9311D28}" type="slidenum">
              <a:rPr lang="es-ES" smtClean="0"/>
              <a:t>4</a:t>
            </a:fld>
            <a:endParaRPr lang="es-ES"/>
          </a:p>
        </p:txBody>
      </p:sp>
    </p:spTree>
    <p:extLst>
      <p:ext uri="{BB962C8B-B14F-4D97-AF65-F5344CB8AC3E}">
        <p14:creationId xmlns:p14="http://schemas.microsoft.com/office/powerpoint/2010/main" val="1347086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26C2-D030-0211-A9D3-5680FE5FF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EF2EC-4951-7BC7-4F34-B30F8FF67D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E976F5-4473-C7E4-7E9A-9CEBF573CF97}"/>
              </a:ext>
            </a:extLst>
          </p:cNvPr>
          <p:cNvSpPr>
            <a:spLocks noGrp="1"/>
          </p:cNvSpPr>
          <p:nvPr>
            <p:ph type="body" idx="1"/>
          </p:nvPr>
        </p:nvSpPr>
        <p:spPr/>
        <p:txBody>
          <a:bodyPr/>
          <a:lstStyle/>
          <a:p>
            <a:r>
              <a:rPr lang="es-ES" sz="2800" dirty="0"/>
              <a:t>Utilizamos un conjunto de datos reales compuesto por más de 6200 asientos contables, emparejados con sus correspondientes movimientos bancarios. Dado que los datos son sensibles, se han tratado de forma privada. Durante el preprocesamiento, eliminamos registros incompletos, limpiamos espacios innecesarios y emparejamos las transacciones con los asientos según la fecha y el importe. Finalmente, generamos pares de entrenamiento: un texto de entrada y su correspondiente salida en formato JSON.</a:t>
            </a:r>
            <a:endParaRPr lang="es-ES" dirty="0"/>
          </a:p>
        </p:txBody>
      </p:sp>
      <p:sp>
        <p:nvSpPr>
          <p:cNvPr id="4" name="Marcador de número de diapositiva 3">
            <a:extLst>
              <a:ext uri="{FF2B5EF4-FFF2-40B4-BE49-F238E27FC236}">
                <a16:creationId xmlns:a16="http://schemas.microsoft.com/office/drawing/2014/main" id="{AF493942-8F90-4FD9-2DC2-FCBA9CCEFA2F}"/>
              </a:ext>
            </a:extLst>
          </p:cNvPr>
          <p:cNvSpPr>
            <a:spLocks noGrp="1"/>
          </p:cNvSpPr>
          <p:nvPr>
            <p:ph type="sldNum" sz="quarter" idx="5"/>
          </p:nvPr>
        </p:nvSpPr>
        <p:spPr/>
        <p:txBody>
          <a:bodyPr/>
          <a:lstStyle/>
          <a:p>
            <a:fld id="{D1EDED71-860A-4FC5-9092-7AECB9311D28}" type="slidenum">
              <a:rPr lang="es-ES" smtClean="0"/>
              <a:t>5</a:t>
            </a:fld>
            <a:endParaRPr lang="es-ES"/>
          </a:p>
        </p:txBody>
      </p:sp>
    </p:spTree>
    <p:extLst>
      <p:ext uri="{BB962C8B-B14F-4D97-AF65-F5344CB8AC3E}">
        <p14:creationId xmlns:p14="http://schemas.microsoft.com/office/powerpoint/2010/main" val="266143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26C2-D030-0211-A9D3-5680FE5FF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EF2EC-4951-7BC7-4F34-B30F8FF67D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E976F5-4473-C7E4-7E9A-9CEBF573CF97}"/>
              </a:ext>
            </a:extLst>
          </p:cNvPr>
          <p:cNvSpPr>
            <a:spLocks noGrp="1"/>
          </p:cNvSpPr>
          <p:nvPr>
            <p:ph type="body" idx="1"/>
          </p:nvPr>
        </p:nvSpPr>
        <p:spPr/>
        <p:txBody>
          <a:bodyPr/>
          <a:lstStyle/>
          <a:p>
            <a:pPr>
              <a:lnSpc>
                <a:spcPts val="1425"/>
              </a:lnSpc>
              <a:buNone/>
            </a:pPr>
            <a:r>
              <a:rPr lang="es-ES" sz="4000" b="0" dirty="0">
                <a:solidFill>
                  <a:srgbClr val="D8DEE9"/>
                </a:solidFill>
                <a:effectLst/>
                <a:latin typeface="Consolas" panose="020B0609020204030204" pitchFamily="49" charset="0"/>
              </a:rPr>
              <a:t>El sistema se basa en una arquitectura </a:t>
            </a:r>
            <a:r>
              <a:rPr lang="es-ES" sz="4000" b="0" dirty="0" err="1">
                <a:solidFill>
                  <a:srgbClr val="D8DEE9"/>
                </a:solidFill>
                <a:effectLst/>
                <a:latin typeface="Consolas" panose="020B0609020204030204" pitchFamily="49" charset="0"/>
              </a:rPr>
              <a:t>encoder-decoder</a:t>
            </a:r>
            <a:r>
              <a:rPr lang="es-ES" sz="4000" b="0" dirty="0">
                <a:solidFill>
                  <a:srgbClr val="D8DEE9"/>
                </a:solidFill>
                <a:effectLst/>
                <a:latin typeface="Consolas" panose="020B0609020204030204" pitchFamily="49" charset="0"/>
              </a:rPr>
              <a:t> (</a:t>
            </a:r>
            <a:r>
              <a:rPr lang="es-ES" sz="4000" b="0" dirty="0">
                <a:solidFill>
                  <a:srgbClr val="E394DC"/>
                </a:solidFill>
                <a:effectLst/>
                <a:latin typeface="Consolas" panose="020B0609020204030204" pitchFamily="49" charset="0"/>
              </a:rPr>
              <a:t>`T5-small`</a:t>
            </a:r>
            <a:r>
              <a:rPr lang="es-ES" sz="4000" b="0" dirty="0">
                <a:solidFill>
                  <a:srgbClr val="D8DEE9"/>
                </a:solidFill>
                <a:effectLst/>
                <a:latin typeface="Consolas" panose="020B0609020204030204" pitchFamily="49" charset="0"/>
              </a:rPr>
              <a:t> de </a:t>
            </a:r>
            <a:r>
              <a:rPr lang="es-ES" sz="4000" b="0" dirty="0" err="1">
                <a:solidFill>
                  <a:srgbClr val="D8DEE9"/>
                </a:solidFill>
                <a:effectLst/>
                <a:latin typeface="Consolas" panose="020B0609020204030204" pitchFamily="49" charset="0"/>
              </a:rPr>
              <a:t>Hugging</a:t>
            </a:r>
            <a:r>
              <a:rPr lang="es-ES" sz="4000" b="0" dirty="0">
                <a:solidFill>
                  <a:srgbClr val="D8DEE9"/>
                </a:solidFill>
                <a:effectLst/>
                <a:latin typeface="Consolas" panose="020B0609020204030204" pitchFamily="49" charset="0"/>
              </a:rPr>
              <a:t> </a:t>
            </a:r>
            <a:r>
              <a:rPr lang="es-ES" sz="4000" b="0" dirty="0" err="1">
                <a:solidFill>
                  <a:srgbClr val="D8DEE9"/>
                </a:solidFill>
                <a:effectLst/>
                <a:latin typeface="Consolas" panose="020B0609020204030204" pitchFamily="49" charset="0"/>
              </a:rPr>
              <a:t>Face</a:t>
            </a:r>
            <a:r>
              <a:rPr lang="es-ES" sz="4000" b="0" dirty="0">
                <a:solidFill>
                  <a:srgbClr val="D8DEE9"/>
                </a:solidFill>
                <a:effectLst/>
                <a:latin typeface="Consolas" panose="020B0609020204030204" pitchFamily="49" charset="0"/>
              </a:rPr>
              <a:t>) entrenada para traducir cada movimiento bancario (preprocesado como texto) en un asiento contable estructurado (formato JSON). Para ello:</a:t>
            </a:r>
          </a:p>
          <a:p>
            <a:pPr>
              <a:lnSpc>
                <a:spcPts val="1425"/>
              </a:lnSpc>
              <a:buNone/>
            </a:pPr>
            <a:br>
              <a:rPr lang="es-ES" sz="4000" b="0" dirty="0">
                <a:solidFill>
                  <a:srgbClr val="D8DEE9"/>
                </a:solidFill>
                <a:effectLst/>
                <a:latin typeface="Consolas" panose="020B0609020204030204" pitchFamily="49" charset="0"/>
              </a:rPr>
            </a:br>
            <a:r>
              <a:rPr lang="es-ES" sz="4000" b="0" dirty="0">
                <a:solidFill>
                  <a:srgbClr val="D6D6DD"/>
                </a:solidFill>
                <a:effectLst/>
                <a:latin typeface="Consolas" panose="020B0609020204030204" pitchFamily="49" charset="0"/>
              </a:rPr>
              <a:t>-</a:t>
            </a:r>
            <a:r>
              <a:rPr lang="es-ES" sz="4000" b="0" dirty="0">
                <a:solidFill>
                  <a:srgbClr val="D8DEE9"/>
                </a:solidFill>
                <a:effectLst/>
                <a:latin typeface="Consolas" panose="020B0609020204030204" pitchFamily="49" charset="0"/>
              </a:rPr>
              <a:t> Se emparejan automáticamente los movimientos con asientos existentes por </a:t>
            </a:r>
            <a:r>
              <a:rPr lang="es-ES" sz="4000" b="0" dirty="0">
                <a:solidFill>
                  <a:srgbClr val="F8C762"/>
                </a:solidFill>
                <a:effectLst/>
                <a:latin typeface="Consolas" panose="020B0609020204030204" pitchFamily="49" charset="0"/>
              </a:rPr>
              <a:t>**fecha e importe**</a:t>
            </a:r>
            <a:r>
              <a:rPr lang="es-ES" sz="4000" b="0" dirty="0">
                <a:solidFill>
                  <a:srgbClr val="D8DEE9"/>
                </a:solidFill>
                <a:effectLst/>
                <a:latin typeface="Consolas" panose="020B0609020204030204" pitchFamily="49" charset="0"/>
              </a:rPr>
              <a:t>.</a:t>
            </a:r>
          </a:p>
          <a:p>
            <a:pPr>
              <a:lnSpc>
                <a:spcPts val="1425"/>
              </a:lnSpc>
              <a:buNone/>
            </a:pPr>
            <a:r>
              <a:rPr lang="es-ES" sz="4000" b="0" dirty="0">
                <a:solidFill>
                  <a:srgbClr val="D6D6DD"/>
                </a:solidFill>
                <a:effectLst/>
                <a:latin typeface="Consolas" panose="020B0609020204030204" pitchFamily="49" charset="0"/>
              </a:rPr>
              <a:t>-</a:t>
            </a:r>
            <a:r>
              <a:rPr lang="es-ES" sz="4000" b="0" dirty="0">
                <a:solidFill>
                  <a:srgbClr val="D8DEE9"/>
                </a:solidFill>
                <a:effectLst/>
                <a:latin typeface="Consolas" panose="020B0609020204030204" pitchFamily="49" charset="0"/>
              </a:rPr>
              <a:t> Se genera un </a:t>
            </a:r>
            <a:r>
              <a:rPr lang="es-ES" sz="4000" b="0" dirty="0" err="1">
                <a:solidFill>
                  <a:srgbClr val="D8DEE9"/>
                </a:solidFill>
                <a:effectLst/>
                <a:latin typeface="Consolas" panose="020B0609020204030204" pitchFamily="49" charset="0"/>
              </a:rPr>
              <a:t>dataset</a:t>
            </a:r>
            <a:r>
              <a:rPr lang="es-ES" sz="4000" b="0" dirty="0">
                <a:solidFill>
                  <a:srgbClr val="D8DEE9"/>
                </a:solidFill>
                <a:effectLst/>
                <a:latin typeface="Consolas" panose="020B0609020204030204" pitchFamily="49" charset="0"/>
              </a:rPr>
              <a:t> de pares </a:t>
            </a:r>
            <a:r>
              <a:rPr lang="es-ES" sz="4000" b="0" dirty="0">
                <a:solidFill>
                  <a:srgbClr val="E394DC"/>
                </a:solidFill>
                <a:effectLst/>
                <a:latin typeface="Consolas" panose="020B0609020204030204" pitchFamily="49" charset="0"/>
              </a:rPr>
              <a:t>`</a:t>
            </a:r>
            <a:r>
              <a:rPr lang="es-ES" sz="4000" b="0" dirty="0" err="1">
                <a:solidFill>
                  <a:srgbClr val="E394DC"/>
                </a:solidFill>
                <a:effectLst/>
                <a:latin typeface="Consolas" panose="020B0609020204030204" pitchFamily="49" charset="0"/>
              </a:rPr>
              <a:t>input_text</a:t>
            </a:r>
            <a:r>
              <a:rPr lang="es-ES" sz="4000" b="0" dirty="0">
                <a:solidFill>
                  <a:srgbClr val="E394DC"/>
                </a:solidFill>
                <a:effectLst/>
                <a:latin typeface="Consolas" panose="020B0609020204030204" pitchFamily="49" charset="0"/>
              </a:rPr>
              <a:t> → asiento contable`</a:t>
            </a:r>
            <a:r>
              <a:rPr lang="es-ES" sz="4000" b="0" dirty="0">
                <a:solidFill>
                  <a:srgbClr val="D8DEE9"/>
                </a:solidFill>
                <a:effectLst/>
                <a:latin typeface="Consolas" panose="020B0609020204030204" pitchFamily="49" charset="0"/>
              </a:rPr>
              <a:t>.</a:t>
            </a:r>
          </a:p>
          <a:p>
            <a:pPr>
              <a:lnSpc>
                <a:spcPts val="1425"/>
              </a:lnSpc>
              <a:buNone/>
            </a:pPr>
            <a:r>
              <a:rPr lang="es-ES" sz="4000" b="0" dirty="0">
                <a:solidFill>
                  <a:srgbClr val="D6D6DD"/>
                </a:solidFill>
                <a:effectLst/>
                <a:latin typeface="Consolas" panose="020B0609020204030204" pitchFamily="49" charset="0"/>
              </a:rPr>
              <a:t>-</a:t>
            </a:r>
            <a:r>
              <a:rPr lang="es-ES" sz="4000" b="0" dirty="0">
                <a:solidFill>
                  <a:srgbClr val="D8DEE9"/>
                </a:solidFill>
                <a:effectLst/>
                <a:latin typeface="Consolas" panose="020B0609020204030204" pitchFamily="49" charset="0"/>
              </a:rPr>
              <a:t> Se entrena un modelo que minimiza la pérdida de traducción en el tiempo.</a:t>
            </a:r>
          </a:p>
          <a:p>
            <a:pPr>
              <a:lnSpc>
                <a:spcPts val="1425"/>
              </a:lnSpc>
              <a:buNone/>
            </a:pPr>
            <a:r>
              <a:rPr lang="es-ES" sz="4000" b="0" dirty="0">
                <a:solidFill>
                  <a:srgbClr val="D6D6DD"/>
                </a:solidFill>
                <a:effectLst/>
                <a:latin typeface="Consolas" panose="020B0609020204030204" pitchFamily="49" charset="0"/>
              </a:rPr>
              <a:t>-</a:t>
            </a:r>
            <a:r>
              <a:rPr lang="es-ES" sz="4000" b="0" dirty="0">
                <a:solidFill>
                  <a:srgbClr val="D8DEE9"/>
                </a:solidFill>
                <a:effectLst/>
                <a:latin typeface="Consolas" panose="020B0609020204030204" pitchFamily="49" charset="0"/>
              </a:rPr>
              <a:t> Se validan los asientos generados asegurando que:</a:t>
            </a:r>
          </a:p>
          <a:p>
            <a:pPr>
              <a:lnSpc>
                <a:spcPts val="1425"/>
              </a:lnSpc>
              <a:buNone/>
            </a:pPr>
            <a:r>
              <a:rPr lang="es-ES" sz="4000" b="0" dirty="0">
                <a:solidFill>
                  <a:srgbClr val="D8DEE9"/>
                </a:solidFill>
                <a:effectLst/>
                <a:latin typeface="Consolas" panose="020B0609020204030204" pitchFamily="49" charset="0"/>
              </a:rPr>
              <a:t>  </a:t>
            </a:r>
            <a:r>
              <a:rPr lang="es-ES" sz="4000" b="0" dirty="0">
                <a:solidFill>
                  <a:srgbClr val="D6D6DD"/>
                </a:solidFill>
                <a:effectLst/>
                <a:latin typeface="Consolas" panose="020B0609020204030204" pitchFamily="49" charset="0"/>
              </a:rPr>
              <a:t>-</a:t>
            </a:r>
            <a:r>
              <a:rPr lang="es-ES" sz="4000" b="0" dirty="0">
                <a:solidFill>
                  <a:srgbClr val="D8DEE9"/>
                </a:solidFill>
                <a:effectLst/>
                <a:latin typeface="Consolas" panose="020B0609020204030204" pitchFamily="49" charset="0"/>
              </a:rPr>
              <a:t> Las cuentas existen en el plan contable.</a:t>
            </a:r>
          </a:p>
          <a:p>
            <a:pPr>
              <a:lnSpc>
                <a:spcPts val="1425"/>
              </a:lnSpc>
              <a:buNone/>
            </a:pPr>
            <a:r>
              <a:rPr lang="es-ES" sz="4000" b="0" dirty="0">
                <a:solidFill>
                  <a:srgbClr val="D8DEE9"/>
                </a:solidFill>
                <a:effectLst/>
                <a:latin typeface="Consolas" panose="020B0609020204030204" pitchFamily="49" charset="0"/>
              </a:rPr>
              <a:t>  </a:t>
            </a:r>
            <a:r>
              <a:rPr lang="es-ES" sz="4000" b="0" dirty="0">
                <a:solidFill>
                  <a:srgbClr val="D6D6DD"/>
                </a:solidFill>
                <a:effectLst/>
                <a:latin typeface="Consolas" panose="020B0609020204030204" pitchFamily="49" charset="0"/>
              </a:rPr>
              <a:t>-</a:t>
            </a:r>
            <a:r>
              <a:rPr lang="es-ES" sz="4000" b="0" dirty="0">
                <a:solidFill>
                  <a:srgbClr val="D8DEE9"/>
                </a:solidFill>
                <a:effectLst/>
                <a:latin typeface="Consolas" panose="020B0609020204030204" pitchFamily="49" charset="0"/>
              </a:rPr>
              <a:t> El asiento cuadra (Debe = Haber).</a:t>
            </a:r>
          </a:p>
          <a:p>
            <a:pPr>
              <a:lnSpc>
                <a:spcPts val="1425"/>
              </a:lnSpc>
              <a:buNone/>
            </a:pPr>
            <a:r>
              <a:rPr lang="es-ES" sz="4000" b="0" dirty="0">
                <a:solidFill>
                  <a:srgbClr val="D6D6DD"/>
                </a:solidFill>
                <a:effectLst/>
                <a:latin typeface="Consolas" panose="020B0609020204030204" pitchFamily="49" charset="0"/>
              </a:rPr>
              <a:t>-</a:t>
            </a:r>
            <a:r>
              <a:rPr lang="es-ES" sz="4000" b="0" dirty="0">
                <a:solidFill>
                  <a:srgbClr val="D8DEE9"/>
                </a:solidFill>
                <a:effectLst/>
                <a:latin typeface="Consolas" panose="020B0609020204030204" pitchFamily="49" charset="0"/>
              </a:rPr>
              <a:t> Se genera un Excel con los nuevos asientos (</a:t>
            </a:r>
            <a:r>
              <a:rPr lang="es-ES" sz="4000" b="0" dirty="0">
                <a:solidFill>
                  <a:srgbClr val="E394DC"/>
                </a:solidFill>
                <a:effectLst/>
                <a:latin typeface="Consolas" panose="020B0609020204030204" pitchFamily="49" charset="0"/>
              </a:rPr>
              <a:t>`asientos_generados.xlsx`</a:t>
            </a:r>
            <a:r>
              <a:rPr lang="es-ES" sz="4000" b="0" dirty="0">
                <a:solidFill>
                  <a:srgbClr val="D8DEE9"/>
                </a:solidFill>
                <a:effectLst/>
                <a:latin typeface="Consolas" panose="020B0609020204030204" pitchFamily="49" charset="0"/>
              </a:rPr>
              <a:t>) y se actualiza el diario histórico.</a:t>
            </a:r>
          </a:p>
          <a:p>
            <a:pPr>
              <a:lnSpc>
                <a:spcPts val="1425"/>
              </a:lnSpc>
            </a:pPr>
            <a:br>
              <a:rPr lang="es-ES" sz="4000" b="0" dirty="0">
                <a:solidFill>
                  <a:srgbClr val="D8DEE9"/>
                </a:solidFill>
                <a:effectLst/>
                <a:latin typeface="Consolas" panose="020B0609020204030204" pitchFamily="49" charset="0"/>
              </a:rPr>
            </a:br>
            <a:r>
              <a:rPr lang="es-ES" sz="4000" b="0" dirty="0">
                <a:solidFill>
                  <a:srgbClr val="D8DEE9"/>
                </a:solidFill>
                <a:effectLst/>
                <a:latin typeface="Consolas" panose="020B0609020204030204" pitchFamily="49" charset="0"/>
              </a:rPr>
              <a:t>Además, se ha desarrollado una interfaz gráfica (</a:t>
            </a:r>
            <a:r>
              <a:rPr lang="es-ES" sz="4000" b="0" dirty="0" err="1">
                <a:solidFill>
                  <a:srgbClr val="D8DEE9"/>
                </a:solidFill>
                <a:effectLst/>
                <a:latin typeface="Consolas" panose="020B0609020204030204" pitchFamily="49" charset="0"/>
              </a:rPr>
              <a:t>Tkinter</a:t>
            </a:r>
            <a:r>
              <a:rPr lang="es-ES" sz="4000" b="0" dirty="0">
                <a:solidFill>
                  <a:srgbClr val="D8DEE9"/>
                </a:solidFill>
                <a:effectLst/>
                <a:latin typeface="Consolas" panose="020B0609020204030204" pitchFamily="49" charset="0"/>
              </a:rPr>
              <a:t>) con fondo personalizado e interacción fluida.</a:t>
            </a:r>
          </a:p>
        </p:txBody>
      </p:sp>
      <p:sp>
        <p:nvSpPr>
          <p:cNvPr id="4" name="Marcador de número de diapositiva 3">
            <a:extLst>
              <a:ext uri="{FF2B5EF4-FFF2-40B4-BE49-F238E27FC236}">
                <a16:creationId xmlns:a16="http://schemas.microsoft.com/office/drawing/2014/main" id="{AF493942-8F90-4FD9-2DC2-FCBA9CCEFA2F}"/>
              </a:ext>
            </a:extLst>
          </p:cNvPr>
          <p:cNvSpPr>
            <a:spLocks noGrp="1"/>
          </p:cNvSpPr>
          <p:nvPr>
            <p:ph type="sldNum" sz="quarter" idx="5"/>
          </p:nvPr>
        </p:nvSpPr>
        <p:spPr/>
        <p:txBody>
          <a:bodyPr/>
          <a:lstStyle/>
          <a:p>
            <a:fld id="{D1EDED71-860A-4FC5-9092-7AECB9311D28}" type="slidenum">
              <a:rPr lang="es-ES" smtClean="0"/>
              <a:t>6</a:t>
            </a:fld>
            <a:endParaRPr lang="es-ES"/>
          </a:p>
        </p:txBody>
      </p:sp>
    </p:spTree>
    <p:extLst>
      <p:ext uri="{BB962C8B-B14F-4D97-AF65-F5344CB8AC3E}">
        <p14:creationId xmlns:p14="http://schemas.microsoft.com/office/powerpoint/2010/main" val="1220701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26C2-D030-0211-A9D3-5680FE5FF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EF2EC-4951-7BC7-4F34-B30F8FF67D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E976F5-4473-C7E4-7E9A-9CEBF573CF97}"/>
              </a:ext>
            </a:extLst>
          </p:cNvPr>
          <p:cNvSpPr>
            <a:spLocks noGrp="1"/>
          </p:cNvSpPr>
          <p:nvPr>
            <p:ph type="body" idx="1"/>
          </p:nvPr>
        </p:nvSpPr>
        <p:spPr/>
        <p:txBody>
          <a:bodyPr/>
          <a:lstStyle/>
          <a:p>
            <a:r>
              <a:rPr lang="es-ES" sz="1800" b="0" i="0" u="none" strike="noStrike" baseline="0" dirty="0">
                <a:solidFill>
                  <a:srgbClr val="767070"/>
                </a:solidFill>
                <a:latin typeface="Gill Sans MT" panose="020B0502020104020203" pitchFamily="34" charset="0"/>
              </a:rPr>
              <a:t>Tras el procesado de datos, se han obtenido los siguientes gráficos a partir de las inversiones realizadas que han obtenido algún tipo de rendimiento positivo: </a:t>
            </a:r>
          </a:p>
          <a:p>
            <a:r>
              <a:rPr lang="es-ES" sz="1800" b="0" i="0" u="none" strike="noStrike" baseline="0" dirty="0">
                <a:solidFill>
                  <a:srgbClr val="767070"/>
                </a:solidFill>
                <a:latin typeface="Gill Sans MT" panose="020B0502020104020203" pitchFamily="34" charset="0"/>
              </a:rPr>
              <a:t>Los resultados indican que España ha obtenido, al menos por el momento, un mejor retorno en MOIC (o al menos, uno comparable) respecto del resto de geografías. No obstante, estos resultados deben interpretarse con precaución, dada la escasez de inversiones realizadas con retorno positivo, y el sesgo introducido por el retorno del </a:t>
            </a:r>
            <a:r>
              <a:rPr lang="es-ES" sz="1800" b="0" i="0" u="none" strike="noStrike" baseline="0" dirty="0" err="1">
                <a:solidFill>
                  <a:srgbClr val="767070"/>
                </a:solidFill>
                <a:latin typeface="Gill Sans MT" panose="020B0502020104020203" pitchFamily="34" charset="0"/>
              </a:rPr>
              <a:t>Stepped</a:t>
            </a:r>
            <a:r>
              <a:rPr lang="es-ES" sz="1800" b="0" i="0" u="none" strike="noStrike" baseline="0" dirty="0">
                <a:solidFill>
                  <a:srgbClr val="767070"/>
                </a:solidFill>
                <a:latin typeface="Gill Sans MT" panose="020B0502020104020203" pitchFamily="34" charset="0"/>
              </a:rPr>
              <a:t>-Up Capital en las inversiones en las que no se han participado, que son mucho más numerosas en la etapa actual y más en un mercado más desarrollado como España.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1" u="none" strike="noStrike" baseline="0" dirty="0">
                <a:solidFill>
                  <a:srgbClr val="767070"/>
                </a:solidFill>
                <a:latin typeface="Gill Sans MT" panose="020B0502020104020203" pitchFamily="34" charset="0"/>
              </a:rPr>
              <a:t>En las inversiones en </a:t>
            </a:r>
            <a:r>
              <a:rPr lang="es-ES" sz="1200" b="0" i="1" u="none" strike="noStrike" baseline="0" dirty="0" err="1">
                <a:solidFill>
                  <a:srgbClr val="767070"/>
                </a:solidFill>
                <a:latin typeface="Gill Sans MT" panose="020B0502020104020203" pitchFamily="34" charset="0"/>
              </a:rPr>
              <a:t>Search</a:t>
            </a:r>
            <a:r>
              <a:rPr lang="es-ES" sz="1200" b="0" i="1" u="none" strike="noStrike" baseline="0" dirty="0">
                <a:solidFill>
                  <a:srgbClr val="767070"/>
                </a:solidFill>
                <a:latin typeface="Gill Sans MT" panose="020B0502020104020203" pitchFamily="34" charset="0"/>
              </a:rPr>
              <a:t> </a:t>
            </a:r>
            <a:r>
              <a:rPr lang="es-ES" sz="1200" b="0" i="1" u="none" strike="noStrike" baseline="0" dirty="0" err="1">
                <a:solidFill>
                  <a:srgbClr val="767070"/>
                </a:solidFill>
                <a:latin typeface="Gill Sans MT" panose="020B0502020104020203" pitchFamily="34" charset="0"/>
              </a:rPr>
              <a:t>Funds</a:t>
            </a:r>
            <a:r>
              <a:rPr lang="es-ES" sz="1200" b="0" i="1" u="none" strike="noStrike" baseline="0" dirty="0">
                <a:solidFill>
                  <a:srgbClr val="767070"/>
                </a:solidFill>
                <a:latin typeface="Gill Sans MT" panose="020B0502020104020203" pitchFamily="34" charset="0"/>
              </a:rPr>
              <a:t>, tradicionalmente se establece un retorno para aquellos inversores que, habiendo participado en la fase de búsqueda, no participen en la adquisición. Si la adquisición es exitosa, los inversores que participan en la adquisición devuelven a los inversores salientes el capital invertido más un 50% (el </a:t>
            </a:r>
            <a:r>
              <a:rPr lang="es-ES" sz="1200" b="0" i="1" u="none" strike="noStrike" baseline="0" dirty="0" err="1">
                <a:solidFill>
                  <a:srgbClr val="767070"/>
                </a:solidFill>
                <a:latin typeface="Gill Sans MT" panose="020B0502020104020203" pitchFamily="34" charset="0"/>
              </a:rPr>
              <a:t>Stepped</a:t>
            </a:r>
            <a:r>
              <a:rPr lang="es-ES" sz="1200" b="0" i="1" u="none" strike="noStrike" baseline="0" dirty="0">
                <a:solidFill>
                  <a:srgbClr val="767070"/>
                </a:solidFill>
                <a:latin typeface="Gill Sans MT" panose="020B0502020104020203" pitchFamily="34" charset="0"/>
              </a:rPr>
              <a:t>-Up Capital), lo que supone un MOIC de 1,5</a:t>
            </a:r>
            <a:endParaRPr lang="es-ES" dirty="0"/>
          </a:p>
          <a:p>
            <a:endParaRPr lang="es-ES" dirty="0"/>
          </a:p>
        </p:txBody>
      </p:sp>
      <p:sp>
        <p:nvSpPr>
          <p:cNvPr id="4" name="Marcador de número de diapositiva 3">
            <a:extLst>
              <a:ext uri="{FF2B5EF4-FFF2-40B4-BE49-F238E27FC236}">
                <a16:creationId xmlns:a16="http://schemas.microsoft.com/office/drawing/2014/main" id="{AF493942-8F90-4FD9-2DC2-FCBA9CCEFA2F}"/>
              </a:ext>
            </a:extLst>
          </p:cNvPr>
          <p:cNvSpPr>
            <a:spLocks noGrp="1"/>
          </p:cNvSpPr>
          <p:nvPr>
            <p:ph type="sldNum" sz="quarter" idx="5"/>
          </p:nvPr>
        </p:nvSpPr>
        <p:spPr/>
        <p:txBody>
          <a:bodyPr/>
          <a:lstStyle/>
          <a:p>
            <a:fld id="{D1EDED71-860A-4FC5-9092-7AECB9311D28}" type="slidenum">
              <a:rPr lang="es-ES" smtClean="0"/>
              <a:t>7</a:t>
            </a:fld>
            <a:endParaRPr lang="es-ES"/>
          </a:p>
        </p:txBody>
      </p:sp>
    </p:spTree>
    <p:extLst>
      <p:ext uri="{BB962C8B-B14F-4D97-AF65-F5344CB8AC3E}">
        <p14:creationId xmlns:p14="http://schemas.microsoft.com/office/powerpoint/2010/main" val="4089464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1EDED71-860A-4FC5-9092-7AECB9311D28}" type="slidenum">
              <a:rPr lang="es-ES" smtClean="0"/>
              <a:t>8</a:t>
            </a:fld>
            <a:endParaRPr lang="es-ES"/>
          </a:p>
        </p:txBody>
      </p:sp>
    </p:spTree>
    <p:extLst>
      <p:ext uri="{BB962C8B-B14F-4D97-AF65-F5344CB8AC3E}">
        <p14:creationId xmlns:p14="http://schemas.microsoft.com/office/powerpoint/2010/main" val="4031365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1EDED71-860A-4FC5-9092-7AECB9311D28}" type="slidenum">
              <a:rPr lang="es-ES" smtClean="0"/>
              <a:t>9</a:t>
            </a:fld>
            <a:endParaRPr lang="es-ES"/>
          </a:p>
        </p:txBody>
      </p:sp>
    </p:spTree>
    <p:extLst>
      <p:ext uri="{BB962C8B-B14F-4D97-AF65-F5344CB8AC3E}">
        <p14:creationId xmlns:p14="http://schemas.microsoft.com/office/powerpoint/2010/main" val="411105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4/3/2025</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1615411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4/3/2025</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1635682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4/3/2025</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728206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4/3/2025</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80850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4/3/2025</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3395024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4/3/2025</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855862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4/3/2025</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3366248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4/3/2025</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658329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4/3/2025</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313781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4/3/2025</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1100377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4/3/2025</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825272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4/3/2025</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2077116952"/>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29" r:id="rId6"/>
    <p:sldLayoutId id="2147483734" r:id="rId7"/>
    <p:sldLayoutId id="2147483730" r:id="rId8"/>
    <p:sldLayoutId id="2147483731" r:id="rId9"/>
    <p:sldLayoutId id="2147483732"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13.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D0F373B-F996-03DB-9819-2B1B54E3C6E7}"/>
              </a:ext>
            </a:extLst>
          </p:cNvPr>
          <p:cNvSpPr>
            <a:spLocks noGrp="1"/>
          </p:cNvSpPr>
          <p:nvPr>
            <p:ph type="ctrTitle"/>
          </p:nvPr>
        </p:nvSpPr>
        <p:spPr>
          <a:xfrm>
            <a:off x="209435" y="-545211"/>
            <a:ext cx="3505200" cy="3209297"/>
          </a:xfrm>
        </p:spPr>
        <p:txBody>
          <a:bodyPr>
            <a:noAutofit/>
          </a:bodyPr>
          <a:lstStyle/>
          <a:p>
            <a:r>
              <a:rPr lang="es-ES" sz="3600" b="1" dirty="0">
                <a:latin typeface="Abadi Extra Light" panose="020B0204020104020204" pitchFamily="34" charset="0"/>
              </a:rPr>
              <a:t>Automatización contable con IA</a:t>
            </a:r>
            <a:br>
              <a:rPr lang="es-ES" sz="4000" dirty="0"/>
            </a:br>
            <a:r>
              <a:rPr lang="es-ES" sz="4000" dirty="0"/>
              <a:t>----------------------</a:t>
            </a:r>
            <a:br>
              <a:rPr lang="es-ES" sz="4000" dirty="0"/>
            </a:br>
            <a:r>
              <a:rPr lang="es-ES" sz="2400" dirty="0"/>
              <a:t>Proyecto Final </a:t>
            </a:r>
          </a:p>
        </p:txBody>
      </p:sp>
      <p:sp>
        <p:nvSpPr>
          <p:cNvPr id="3" name="Subtítulo 2">
            <a:extLst>
              <a:ext uri="{FF2B5EF4-FFF2-40B4-BE49-F238E27FC236}">
                <a16:creationId xmlns:a16="http://schemas.microsoft.com/office/drawing/2014/main" id="{442089FD-AA15-4A58-298F-388184824186}"/>
              </a:ext>
            </a:extLst>
          </p:cNvPr>
          <p:cNvSpPr>
            <a:spLocks noGrp="1"/>
          </p:cNvSpPr>
          <p:nvPr>
            <p:ph type="subTitle" idx="1"/>
          </p:nvPr>
        </p:nvSpPr>
        <p:spPr>
          <a:xfrm>
            <a:off x="485660" y="3446175"/>
            <a:ext cx="2952749" cy="1314867"/>
          </a:xfrm>
        </p:spPr>
        <p:txBody>
          <a:bodyPr>
            <a:normAutofit/>
          </a:bodyPr>
          <a:lstStyle/>
          <a:p>
            <a:r>
              <a:rPr lang="es-ES" sz="2000" dirty="0"/>
              <a:t>Desarrollado por:</a:t>
            </a:r>
            <a:endParaRPr lang="es-ES" sz="2000" b="1" dirty="0"/>
          </a:p>
          <a:p>
            <a:r>
              <a:rPr lang="es-ES" sz="2000" b="1" dirty="0"/>
              <a:t>Juan Moreno Borrallo</a:t>
            </a:r>
          </a:p>
        </p:txBody>
      </p:sp>
      <p:pic>
        <p:nvPicPr>
          <p:cNvPr id="4" name="Picture 3" descr="Una bombilla multicolor con iconos de empresa">
            <a:extLst>
              <a:ext uri="{FF2B5EF4-FFF2-40B4-BE49-F238E27FC236}">
                <a16:creationId xmlns:a16="http://schemas.microsoft.com/office/drawing/2014/main" id="{BCB642D2-5A5C-B6C8-3A11-A04FAF147749}"/>
              </a:ext>
            </a:extLst>
          </p:cNvPr>
          <p:cNvPicPr>
            <a:picLocks noChangeAspect="1"/>
          </p:cNvPicPr>
          <p:nvPr/>
        </p:nvPicPr>
        <p:blipFill>
          <a:blip r:embed="rId5"/>
          <a:srcRect l="5286" r="13471" b="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10" name="Vídeo 9">
            <a:hlinkClick r:id="" action="ppaction://media"/>
            <a:extLst>
              <a:ext uri="{FF2B5EF4-FFF2-40B4-BE49-F238E27FC236}">
                <a16:creationId xmlns:a16="http://schemas.microsoft.com/office/drawing/2014/main" id="{0EE44E59-78BD-7F6E-2E21-ABA976EDD4D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811322" y="4718304"/>
            <a:ext cx="2057400" cy="2057400"/>
          </a:xfrm>
          <a:prstGeom prst="ellipse">
            <a:avLst/>
          </a:prstGeom>
        </p:spPr>
      </p:pic>
    </p:spTree>
    <p:extLst>
      <p:ext uri="{BB962C8B-B14F-4D97-AF65-F5344CB8AC3E}">
        <p14:creationId xmlns:p14="http://schemas.microsoft.com/office/powerpoint/2010/main" val="1944119912"/>
      </p:ext>
    </p:extLst>
  </p:cSld>
  <p:clrMapOvr>
    <a:masterClrMapping/>
  </p:clrMapOvr>
  <mc:AlternateContent xmlns:mc="http://schemas.openxmlformats.org/markup-compatibility/2006">
    <mc:Choice xmlns:p14="http://schemas.microsoft.com/office/powerpoint/2010/main" Requires="p14">
      <p:transition spd="slow" p14:dur="2000" advTm="12474"/>
    </mc:Choice>
    <mc:Fallback>
      <p:transition spd="slow" advTm="12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F0B5F7-8622-AF10-F3E8-AFB884AD43EF}"/>
              </a:ext>
            </a:extLst>
          </p:cNvPr>
          <p:cNvSpPr>
            <a:spLocks noGrp="1"/>
          </p:cNvSpPr>
          <p:nvPr>
            <p:ph type="title"/>
          </p:nvPr>
        </p:nvSpPr>
        <p:spPr>
          <a:xfrm>
            <a:off x="615903" y="122682"/>
            <a:ext cx="4400549" cy="1857375"/>
          </a:xfrm>
        </p:spPr>
        <p:txBody>
          <a:bodyPr anchor="b">
            <a:normAutofit/>
          </a:bodyPr>
          <a:lstStyle/>
          <a:p>
            <a:pPr algn="ctr"/>
            <a:r>
              <a:rPr lang="es-ES" sz="3200" b="1" dirty="0"/>
              <a:t>El problema de negocio:</a:t>
            </a:r>
            <a:r>
              <a:rPr lang="es-ES" sz="3200" dirty="0"/>
              <a:t> </a:t>
            </a:r>
            <a:br>
              <a:rPr lang="es-ES" sz="2400" dirty="0"/>
            </a:br>
            <a:br>
              <a:rPr lang="es-ES" sz="2400" dirty="0"/>
            </a:br>
            <a:r>
              <a:rPr lang="es-ES" sz="2800" dirty="0">
                <a:latin typeface="Abadi Extra Light" panose="020F0502020204030204" pitchFamily="34" charset="0"/>
                <a:ea typeface="ADLaM Display" panose="020F0502020204030204" pitchFamily="2" charset="0"/>
                <a:cs typeface="ADLaM Display" panose="020F0502020204030204" pitchFamily="2" charset="0"/>
              </a:rPr>
              <a:t>Llevanza manual de la contabilidad</a:t>
            </a:r>
          </a:p>
        </p:txBody>
      </p:sp>
      <p:pic>
        <p:nvPicPr>
          <p:cNvPr id="14" name="Picture 13" descr="Gráficas financieras en una pantalla oscura">
            <a:extLst>
              <a:ext uri="{FF2B5EF4-FFF2-40B4-BE49-F238E27FC236}">
                <a16:creationId xmlns:a16="http://schemas.microsoft.com/office/drawing/2014/main" id="{1D9A61CD-5F4D-E8AF-C247-18CC8479631B}"/>
              </a:ext>
            </a:extLst>
          </p:cNvPr>
          <p:cNvPicPr>
            <a:picLocks noChangeAspect="1"/>
          </p:cNvPicPr>
          <p:nvPr/>
        </p:nvPicPr>
        <p:blipFill>
          <a:blip r:embed="rId5"/>
          <a:srcRect l="17751" r="2356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Rectangle 1">
            <a:extLst>
              <a:ext uri="{FF2B5EF4-FFF2-40B4-BE49-F238E27FC236}">
                <a16:creationId xmlns:a16="http://schemas.microsoft.com/office/drawing/2014/main" id="{8A4A3F32-C003-833E-240A-4BC0D52497F8}"/>
              </a:ext>
            </a:extLst>
          </p:cNvPr>
          <p:cNvSpPr>
            <a:spLocks noGrp="1" noChangeArrowheads="1"/>
          </p:cNvSpPr>
          <p:nvPr>
            <p:ph idx="1"/>
          </p:nvPr>
        </p:nvSpPr>
        <p:spPr bwMode="auto">
          <a:xfrm>
            <a:off x="752856" y="2323572"/>
            <a:ext cx="4400549" cy="31670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s-ES" altLang="es-ES" sz="2000" b="1" i="0" u="none" strike="noStrike" cap="none" normalizeH="0" baseline="0" dirty="0">
                <a:ln>
                  <a:noFill/>
                </a:ln>
                <a:effectLst/>
                <a:latin typeface="Arial" panose="020B0604020202020204" pitchFamily="34" charset="0"/>
              </a:rPr>
              <a:t> Consume mucho tiempo</a:t>
            </a:r>
          </a:p>
          <a:p>
            <a:pPr marL="0" marR="0" lvl="0" indent="0" defTabSz="914400" rtl="0" eaLnBrk="0" fontAlgn="base" latinLnBrk="0" hangingPunct="0">
              <a:spcBef>
                <a:spcPct val="0"/>
              </a:spcBef>
              <a:spcAft>
                <a:spcPts val="600"/>
              </a:spcAft>
              <a:buClrTx/>
              <a:buSzTx/>
              <a:buFontTx/>
              <a:buChar char="•"/>
              <a:tabLst/>
            </a:pPr>
            <a:r>
              <a:rPr lang="es-ES" altLang="es-ES" sz="2000" b="1" dirty="0">
                <a:latin typeface="Arial" panose="020B0604020202020204" pitchFamily="34" charset="0"/>
              </a:rPr>
              <a:t> Es intensiva en personal</a:t>
            </a:r>
          </a:p>
          <a:p>
            <a:pPr marL="0" marR="0" lvl="0" indent="0" defTabSz="914400" rtl="0" eaLnBrk="0" fontAlgn="base" latinLnBrk="0" hangingPunct="0">
              <a:spcBef>
                <a:spcPct val="0"/>
              </a:spcBef>
              <a:spcAft>
                <a:spcPts val="600"/>
              </a:spcAft>
              <a:buClrTx/>
              <a:buSzTx/>
              <a:buFontTx/>
              <a:buChar char="•"/>
              <a:tabLst/>
            </a:pPr>
            <a:r>
              <a:rPr kumimoji="0" lang="es-ES" altLang="es-ES" sz="2000" b="1" i="0" u="none" strike="noStrike" cap="none" normalizeH="0" baseline="0" dirty="0">
                <a:ln>
                  <a:noFill/>
                </a:ln>
                <a:effectLst/>
                <a:latin typeface="Arial" panose="020B0604020202020204" pitchFamily="34" charset="0"/>
              </a:rPr>
              <a:t> Proclive al error humano</a:t>
            </a:r>
          </a:p>
          <a:p>
            <a:pPr marL="0" marR="0" lvl="0" indent="0" defTabSz="914400" rtl="0" eaLnBrk="0" fontAlgn="base" latinLnBrk="0" hangingPunct="0">
              <a:spcBef>
                <a:spcPct val="0"/>
              </a:spcBef>
              <a:spcAft>
                <a:spcPts val="600"/>
              </a:spcAft>
              <a:buClrTx/>
              <a:buSzTx/>
              <a:buNone/>
              <a:tabLst/>
            </a:pPr>
            <a:endParaRPr kumimoji="0" lang="es-ES" altLang="es-ES" sz="2000" b="0" i="0" u="none" strike="noStrike" cap="none" normalizeH="0" baseline="0" dirty="0">
              <a:ln>
                <a:noFill/>
              </a:ln>
              <a:effectLst/>
              <a:latin typeface="Abadi Extra Light" panose="020B0204020104020204" pitchFamily="34" charset="0"/>
            </a:endParaRPr>
          </a:p>
          <a:p>
            <a:pPr marL="0" marR="0" lvl="0" indent="0" defTabSz="914400" rtl="0" eaLnBrk="0" fontAlgn="base" latinLnBrk="0" hangingPunct="0">
              <a:spcBef>
                <a:spcPct val="0"/>
              </a:spcBef>
              <a:spcAft>
                <a:spcPts val="600"/>
              </a:spcAft>
              <a:buClrTx/>
              <a:buSzTx/>
              <a:buNone/>
              <a:tabLst/>
            </a:pPr>
            <a:endParaRPr kumimoji="0" lang="es-ES" altLang="es-ES" sz="20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s-ES" altLang="es-ES" sz="2000" b="1" i="0" u="none" strike="noStrike" cap="none" normalizeH="0" baseline="0" dirty="0">
                <a:ln>
                  <a:noFill/>
                </a:ln>
                <a:effectLst/>
                <a:latin typeface="Arial" panose="020B0604020202020204" pitchFamily="34" charset="0"/>
              </a:rPr>
              <a:t> Se producen retrasos e inconsistencias</a:t>
            </a:r>
          </a:p>
          <a:p>
            <a:pPr marL="0" marR="0" lvl="0" indent="0" defTabSz="914400" rtl="0" eaLnBrk="0" fontAlgn="base" latinLnBrk="0" hangingPunct="0">
              <a:spcBef>
                <a:spcPct val="0"/>
              </a:spcBef>
              <a:spcAft>
                <a:spcPts val="600"/>
              </a:spcAft>
              <a:buClrTx/>
              <a:buSzTx/>
              <a:buFontTx/>
              <a:buChar char="•"/>
              <a:tabLst/>
            </a:pPr>
            <a:r>
              <a:rPr lang="es-ES" altLang="es-ES" sz="2000" b="1" dirty="0">
                <a:latin typeface="Arial" panose="020B0604020202020204" pitchFamily="34" charset="0"/>
              </a:rPr>
              <a:t> Se desaprovecha talento en tareas de bajo valor añadido</a:t>
            </a:r>
            <a:endParaRPr kumimoji="0" lang="es-ES" altLang="es-ES" sz="2000" b="0" i="0" u="none" strike="noStrike" cap="none" normalizeH="0" baseline="0" dirty="0">
              <a:ln>
                <a:noFill/>
              </a:ln>
              <a:effectLst/>
              <a:latin typeface="Abadi Extra Light" panose="020B0204020104020204" pitchFamily="34" charset="0"/>
            </a:endParaRPr>
          </a:p>
        </p:txBody>
      </p:sp>
      <p:pic>
        <p:nvPicPr>
          <p:cNvPr id="8" name="Vídeo 7">
            <a:hlinkClick r:id="" action="ppaction://media"/>
            <a:extLst>
              <a:ext uri="{FF2B5EF4-FFF2-40B4-BE49-F238E27FC236}">
                <a16:creationId xmlns:a16="http://schemas.microsoft.com/office/drawing/2014/main" id="{EC77269E-39F8-6BB3-1BBE-872F9FE05F9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
        <p:nvSpPr>
          <p:cNvPr id="3" name="Flecha: hacia abajo 2">
            <a:extLst>
              <a:ext uri="{FF2B5EF4-FFF2-40B4-BE49-F238E27FC236}">
                <a16:creationId xmlns:a16="http://schemas.microsoft.com/office/drawing/2014/main" id="{D3D32872-4B5C-E692-A15A-CB6F16EE24FD}"/>
              </a:ext>
            </a:extLst>
          </p:cNvPr>
          <p:cNvSpPr/>
          <p:nvPr/>
        </p:nvSpPr>
        <p:spPr>
          <a:xfrm>
            <a:off x="2646947" y="3428728"/>
            <a:ext cx="401053" cy="4534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93185847"/>
      </p:ext>
    </p:extLst>
  </p:cSld>
  <p:clrMapOvr>
    <a:masterClrMapping/>
  </p:clrMapOvr>
  <mc:AlternateContent xmlns:mc="http://schemas.openxmlformats.org/markup-compatibility/2006">
    <mc:Choice xmlns:p14="http://schemas.microsoft.com/office/powerpoint/2010/main" Requires="p14">
      <p:transition spd="slow" p14:dur="2000" advTm="29403"/>
    </mc:Choice>
    <mc:Fallback>
      <p:transition spd="slow" advTm="29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31C88E-55FD-EA37-E864-59DB07D02AE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AD375DA-F9B0-DA5C-DC2A-BFA62E3D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424C5330-CD58-0443-1BE4-07ACB06151FF}"/>
              </a:ext>
            </a:extLst>
          </p:cNvPr>
          <p:cNvPicPr>
            <a:picLocks noChangeAspect="1"/>
          </p:cNvPicPr>
          <p:nvPr/>
        </p:nvPicPr>
        <p:blipFill>
          <a:blip r:embed="rId5"/>
          <a:srcRect l="17751" r="2356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C596F4FC-F66A-82F9-1D12-474FBED16C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D183106E-3BE4-374A-7128-4A4B1DE19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6FF44B7-3B1F-7CB5-9323-BC3BACDE9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Vídeo 4">
            <a:hlinkClick r:id="" action="ppaction://media"/>
            <a:extLst>
              <a:ext uri="{FF2B5EF4-FFF2-40B4-BE49-F238E27FC236}">
                <a16:creationId xmlns:a16="http://schemas.microsoft.com/office/drawing/2014/main" id="{99C7B108-D105-750C-9AB9-9822D675588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
        <p:nvSpPr>
          <p:cNvPr id="9" name="Rectangle 1">
            <a:extLst>
              <a:ext uri="{FF2B5EF4-FFF2-40B4-BE49-F238E27FC236}">
                <a16:creationId xmlns:a16="http://schemas.microsoft.com/office/drawing/2014/main" id="{154DEB8C-E73E-AF3A-7BE2-C5C77A316545}"/>
              </a:ext>
            </a:extLst>
          </p:cNvPr>
          <p:cNvSpPr>
            <a:spLocks noGrp="1" noChangeArrowheads="1"/>
          </p:cNvSpPr>
          <p:nvPr>
            <p:ph idx="1"/>
          </p:nvPr>
        </p:nvSpPr>
        <p:spPr bwMode="auto">
          <a:xfrm>
            <a:off x="454216" y="3210285"/>
            <a:ext cx="4798569"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1" i="0" u="sng" strike="noStrike" cap="none" normalizeH="0" baseline="0" dirty="0">
                <a:ln>
                  <a:noFill/>
                </a:ln>
                <a:solidFill>
                  <a:schemeClr val="tx1"/>
                </a:solidFill>
                <a:effectLst/>
                <a:latin typeface="Arial" panose="020B0604020202020204" pitchFamily="34" charset="0"/>
              </a:rPr>
              <a:t>Oportunidad</a:t>
            </a:r>
            <a:r>
              <a:rPr kumimoji="0" lang="es-ES" altLang="es-ES" sz="1800" b="1" i="0" u="none" strike="noStrike" cap="none" normalizeH="0" baseline="0" dirty="0">
                <a:ln>
                  <a:noFill/>
                </a:ln>
                <a:solidFill>
                  <a:schemeClr val="tx1"/>
                </a:solidFill>
                <a:effectLst/>
                <a:latin typeface="Arial" panose="020B0604020202020204" pitchFamily="34" charset="0"/>
              </a:rPr>
              <a:t>:</a:t>
            </a:r>
            <a:r>
              <a:rPr kumimoji="0" lang="es-ES" altLang="es-ES" sz="1800" b="0" i="0" u="none" strike="noStrike" cap="none" normalizeH="0" baseline="0" dirty="0">
                <a:ln>
                  <a:noFill/>
                </a:ln>
                <a:solidFill>
                  <a:schemeClr val="tx1"/>
                </a:solidFill>
                <a:effectLst/>
                <a:latin typeface="Arial" panose="020B0604020202020204" pitchFamily="34" charset="0"/>
              </a:rPr>
              <a:t> </a:t>
            </a:r>
            <a:r>
              <a:rPr kumimoji="0" lang="es-ES" altLang="es-ES" sz="2000" b="0" i="0" u="none" strike="noStrike" cap="none" normalizeH="0" baseline="0" dirty="0">
                <a:ln>
                  <a:noFill/>
                </a:ln>
                <a:solidFill>
                  <a:schemeClr val="tx1"/>
                </a:solidFill>
                <a:effectLst/>
                <a:latin typeface="Abadi Extra Light" panose="020B0204020104020204" pitchFamily="34" charset="0"/>
              </a:rPr>
              <a:t>el desarrollo tecnológico actual y la digitalización de las operaciones hace que sea el momento adecuado.</a:t>
            </a:r>
            <a:endParaRPr lang="es-ES" altLang="es-ES" sz="2000" dirty="0">
              <a:latin typeface="Abadi Extra Light" panose="020B02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s-ES" altLang="es-ES" sz="2000" dirty="0">
              <a:latin typeface="Abadi Extra Light" panose="020B02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1" i="0" u="sng" strike="noStrike" cap="none" normalizeH="0" baseline="0" dirty="0">
                <a:ln>
                  <a:noFill/>
                </a:ln>
                <a:solidFill>
                  <a:schemeClr val="tx1"/>
                </a:solidFill>
                <a:effectLst/>
                <a:latin typeface="Arial" panose="020B0604020202020204" pitchFamily="34" charset="0"/>
              </a:rPr>
              <a:t>Viabilidad</a:t>
            </a:r>
            <a:r>
              <a:rPr kumimoji="0" lang="es-ES" altLang="es-ES" sz="1800" b="1" i="0" u="none" strike="noStrike" cap="none" normalizeH="0" baseline="0" dirty="0">
                <a:ln>
                  <a:noFill/>
                </a:ln>
                <a:solidFill>
                  <a:schemeClr val="tx1"/>
                </a:solidFill>
                <a:effectLst/>
                <a:latin typeface="Arial" panose="020B0604020202020204" pitchFamily="34" charset="0"/>
              </a:rPr>
              <a:t>:</a:t>
            </a:r>
            <a:r>
              <a:rPr kumimoji="0" lang="es-ES" altLang="es-ES" sz="1800" b="0" i="0" u="none" strike="noStrike" cap="none" normalizeH="0" baseline="0" dirty="0">
                <a:ln>
                  <a:noFill/>
                </a:ln>
                <a:solidFill>
                  <a:schemeClr val="tx1"/>
                </a:solidFill>
                <a:effectLst/>
                <a:latin typeface="Arial" panose="020B0604020202020204" pitchFamily="34" charset="0"/>
              </a:rPr>
              <a:t> </a:t>
            </a:r>
            <a:r>
              <a:rPr kumimoji="0" lang="es-ES" altLang="es-ES" sz="2000" b="0" i="0" u="none" strike="noStrike" cap="none" normalizeH="0" baseline="0" dirty="0">
                <a:ln>
                  <a:noFill/>
                </a:ln>
                <a:solidFill>
                  <a:schemeClr val="tx1"/>
                </a:solidFill>
                <a:effectLst/>
                <a:latin typeface="Abadi Extra Light" panose="020B0204020104020204" pitchFamily="34" charset="0"/>
              </a:rPr>
              <a:t>la naturaleza repetitiva y esquemática de la contabilidad hace que sea posible su automatización completa.</a:t>
            </a:r>
            <a:endParaRPr lang="es-ES" altLang="es-ES" sz="2000" dirty="0">
              <a:latin typeface="Abadi Extra Light" panose="020B02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 name="Título 1">
            <a:extLst>
              <a:ext uri="{FF2B5EF4-FFF2-40B4-BE49-F238E27FC236}">
                <a16:creationId xmlns:a16="http://schemas.microsoft.com/office/drawing/2014/main" id="{844619AF-C0B9-407D-AD58-7FEE631822A3}"/>
              </a:ext>
            </a:extLst>
          </p:cNvPr>
          <p:cNvSpPr>
            <a:spLocks noGrp="1"/>
          </p:cNvSpPr>
          <p:nvPr>
            <p:ph type="title"/>
          </p:nvPr>
        </p:nvSpPr>
        <p:spPr>
          <a:xfrm>
            <a:off x="555984" y="445623"/>
            <a:ext cx="4400549" cy="1857375"/>
          </a:xfrm>
        </p:spPr>
        <p:txBody>
          <a:bodyPr anchor="b">
            <a:normAutofit/>
          </a:bodyPr>
          <a:lstStyle/>
          <a:p>
            <a:pPr algn="ctr"/>
            <a:r>
              <a:rPr lang="es-ES" sz="3200" b="1" dirty="0"/>
              <a:t>La solución:</a:t>
            </a:r>
            <a:r>
              <a:rPr lang="es-ES" sz="3200" dirty="0"/>
              <a:t> </a:t>
            </a:r>
            <a:br>
              <a:rPr lang="es-ES" sz="2400" dirty="0"/>
            </a:br>
            <a:br>
              <a:rPr lang="es-ES" sz="2400" dirty="0"/>
            </a:br>
            <a:r>
              <a:rPr lang="es-ES" sz="2800" dirty="0">
                <a:latin typeface="Abadi Extra Light" panose="020F0502020204030204" pitchFamily="34" charset="0"/>
                <a:ea typeface="ADLaM Display" panose="020F0502020204030204" pitchFamily="2" charset="0"/>
                <a:cs typeface="ADLaM Display" panose="020F0502020204030204" pitchFamily="2" charset="0"/>
              </a:rPr>
              <a:t>Automatización contable</a:t>
            </a:r>
          </a:p>
        </p:txBody>
      </p:sp>
    </p:spTree>
    <p:extLst>
      <p:ext uri="{BB962C8B-B14F-4D97-AF65-F5344CB8AC3E}">
        <p14:creationId xmlns:p14="http://schemas.microsoft.com/office/powerpoint/2010/main" val="3405109806"/>
      </p:ext>
    </p:extLst>
  </p:cSld>
  <p:clrMapOvr>
    <a:masterClrMapping/>
  </p:clrMapOvr>
  <mc:AlternateContent xmlns:mc="http://schemas.openxmlformats.org/markup-compatibility/2006">
    <mc:Choice xmlns:p14="http://schemas.microsoft.com/office/powerpoint/2010/main" Requires="p14">
      <p:transition spd="slow" p14:dur="2000" advTm="23750"/>
    </mc:Choice>
    <mc:Fallback>
      <p:transition spd="slow" advTm="23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D48EB-54E7-80D0-5A27-924ADFF8035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6F8F6C-7C14-9176-9A76-3C436BA34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EB388A8C-C050-33E6-ED07-F356FDAFE0C1}"/>
              </a:ext>
            </a:extLst>
          </p:cNvPr>
          <p:cNvPicPr>
            <a:picLocks noChangeAspect="1"/>
          </p:cNvPicPr>
          <p:nvPr/>
        </p:nvPicPr>
        <p:blipFill>
          <a:blip r:embed="rId5"/>
          <a:srcRect l="17751" r="2356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7BBE4E81-3F50-5CEF-A412-CB94AD3E93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828D17DA-261B-E77A-A752-30B115353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372588D-CDD1-927C-304B-80FD699A6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8" name="Vídeo 7">
            <a:hlinkClick r:id="" action="ppaction://media"/>
            <a:extLst>
              <a:ext uri="{FF2B5EF4-FFF2-40B4-BE49-F238E27FC236}">
                <a16:creationId xmlns:a16="http://schemas.microsoft.com/office/drawing/2014/main" id="{D7FA4577-89F1-9850-8064-3AB4E879901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
        <p:nvSpPr>
          <p:cNvPr id="3" name="Título 1">
            <a:extLst>
              <a:ext uri="{FF2B5EF4-FFF2-40B4-BE49-F238E27FC236}">
                <a16:creationId xmlns:a16="http://schemas.microsoft.com/office/drawing/2014/main" id="{04049177-3441-A216-3A1F-F0FDC07CB1D3}"/>
              </a:ext>
            </a:extLst>
          </p:cNvPr>
          <p:cNvSpPr txBox="1">
            <a:spLocks/>
          </p:cNvSpPr>
          <p:nvPr/>
        </p:nvSpPr>
        <p:spPr>
          <a:xfrm>
            <a:off x="602902" y="946205"/>
            <a:ext cx="4559648" cy="1582726"/>
          </a:xfrm>
          <a:prstGeom prst="rect">
            <a:avLst/>
          </a:prstGeom>
        </p:spPr>
        <p:txBody>
          <a:bodyPr vert="horz" lIns="91440" tIns="45720" rIns="91440" bIns="45720" rtlCol="0" anchor="ctr"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haroni" panose="02010803020104030203" pitchFamily="2" charset="-79"/>
                <a:cs typeface="Aharoni" panose="02010803020104030203" pitchFamily="2" charset="-79"/>
              </a:rPr>
              <a:t>Solución técnica</a:t>
            </a:r>
            <a:br>
              <a:rPr lang="es-ES" sz="2400" dirty="0"/>
            </a:br>
            <a:br>
              <a:rPr lang="es-ES" sz="2400" dirty="0"/>
            </a:br>
            <a:r>
              <a:rPr lang="es-ES" sz="2800" dirty="0">
                <a:latin typeface="Abadi Extra Light" panose="020F0502020204030204" pitchFamily="34" charset="0"/>
                <a:ea typeface="ADLaM Display" panose="020F0502020204030204" pitchFamily="2" charset="0"/>
                <a:cs typeface="ADLaM Display" panose="020F0502020204030204" pitchFamily="2" charset="0"/>
              </a:rPr>
              <a:t>Uso de Procesamiento de Lenguaje Natural (NLP) y aprendizaje profundo</a:t>
            </a:r>
            <a:endParaRPr lang="es-ES" sz="2400" dirty="0">
              <a:latin typeface="Abadi Extra Light" panose="020F0502020204030204" pitchFamily="34" charset="0"/>
              <a:ea typeface="ADLaM Display" panose="020F0502020204030204" pitchFamily="2" charset="0"/>
              <a:cs typeface="ADLaM Display" panose="020F0502020204030204" pitchFamily="2" charset="0"/>
            </a:endParaRPr>
          </a:p>
        </p:txBody>
      </p:sp>
      <p:sp>
        <p:nvSpPr>
          <p:cNvPr id="5" name="Rectangle 1">
            <a:extLst>
              <a:ext uri="{FF2B5EF4-FFF2-40B4-BE49-F238E27FC236}">
                <a16:creationId xmlns:a16="http://schemas.microsoft.com/office/drawing/2014/main" id="{0D1ED0F7-C335-A921-7421-423396CF9491}"/>
              </a:ext>
            </a:extLst>
          </p:cNvPr>
          <p:cNvSpPr>
            <a:spLocks noGrp="1" noChangeArrowheads="1"/>
          </p:cNvSpPr>
          <p:nvPr>
            <p:ph idx="1"/>
          </p:nvPr>
        </p:nvSpPr>
        <p:spPr bwMode="auto">
          <a:xfrm>
            <a:off x="454216" y="3502672"/>
            <a:ext cx="479856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1" i="0" u="sng" strike="noStrike" cap="none" normalizeH="0" baseline="0" dirty="0">
                <a:ln>
                  <a:noFill/>
                </a:ln>
                <a:solidFill>
                  <a:schemeClr val="tx1"/>
                </a:solidFill>
                <a:effectLst/>
                <a:latin typeface="Arial" panose="020B0604020202020204" pitchFamily="34" charset="0"/>
              </a:rPr>
              <a:t> Estrategia</a:t>
            </a:r>
            <a:r>
              <a:rPr kumimoji="0" lang="es-ES" altLang="es-ES" sz="1800" b="1" i="0" u="none" strike="noStrike" cap="none" normalizeH="0" baseline="0" dirty="0">
                <a:ln>
                  <a:noFill/>
                </a:ln>
                <a:solidFill>
                  <a:schemeClr val="tx1"/>
                </a:solidFill>
                <a:effectLst/>
                <a:latin typeface="Arial" panose="020B0604020202020204" pitchFamily="34" charset="0"/>
              </a:rPr>
              <a:t>:</a:t>
            </a:r>
            <a:r>
              <a:rPr kumimoji="0" lang="es-ES" altLang="es-ES" sz="1800" b="0" i="0" u="none" strike="noStrike" cap="none" normalizeH="0" baseline="0" dirty="0">
                <a:ln>
                  <a:noFill/>
                </a:ln>
                <a:solidFill>
                  <a:schemeClr val="tx1"/>
                </a:solidFill>
                <a:effectLst/>
                <a:latin typeface="Arial" panose="020B0604020202020204" pitchFamily="34" charset="0"/>
              </a:rPr>
              <a:t> </a:t>
            </a:r>
            <a:r>
              <a:rPr kumimoji="0" lang="es-ES" altLang="es-ES" sz="2000" b="0" i="0" u="none" strike="noStrike" cap="none" normalizeH="0" baseline="0" dirty="0" err="1">
                <a:ln>
                  <a:noFill/>
                </a:ln>
                <a:solidFill>
                  <a:schemeClr val="tx1"/>
                </a:solidFill>
                <a:effectLst/>
                <a:latin typeface="Abadi Extra Light" panose="020B0204020104020204" pitchFamily="34" charset="0"/>
              </a:rPr>
              <a:t>Transformer</a:t>
            </a:r>
            <a:r>
              <a:rPr kumimoji="0" lang="es-ES" altLang="es-ES" sz="2000" b="0" i="0" u="none" strike="noStrike" cap="none" normalizeH="0" baseline="0" dirty="0">
                <a:ln>
                  <a:noFill/>
                </a:ln>
                <a:solidFill>
                  <a:schemeClr val="tx1"/>
                </a:solidFill>
                <a:effectLst/>
                <a:latin typeface="Abadi Extra Light" panose="020B0204020104020204" pitchFamily="34" charset="0"/>
              </a:rPr>
              <a:t> T5 (Text-</a:t>
            </a:r>
            <a:r>
              <a:rPr kumimoji="0" lang="es-ES" altLang="es-ES" sz="2000" b="0" i="0" u="none" strike="noStrike" cap="none" normalizeH="0" baseline="0" dirty="0" err="1">
                <a:ln>
                  <a:noFill/>
                </a:ln>
                <a:solidFill>
                  <a:schemeClr val="tx1"/>
                </a:solidFill>
                <a:effectLst/>
                <a:latin typeface="Abadi Extra Light" panose="020B0204020104020204" pitchFamily="34" charset="0"/>
              </a:rPr>
              <a:t>to</a:t>
            </a:r>
            <a:r>
              <a:rPr kumimoji="0" lang="es-ES" altLang="es-ES" sz="2000" b="0" i="0" u="none" strike="noStrike" cap="none" normalizeH="0" baseline="0" dirty="0">
                <a:ln>
                  <a:noFill/>
                </a:ln>
                <a:solidFill>
                  <a:schemeClr val="tx1"/>
                </a:solidFill>
                <a:effectLst/>
                <a:latin typeface="Abadi Extra Light" panose="020B0204020104020204" pitchFamily="34" charset="0"/>
              </a:rPr>
              <a:t>-Text Transfer </a:t>
            </a:r>
            <a:r>
              <a:rPr kumimoji="0" lang="es-ES" altLang="es-ES" sz="2000" b="0" i="0" u="none" strike="noStrike" cap="none" normalizeH="0" baseline="0" dirty="0" err="1">
                <a:ln>
                  <a:noFill/>
                </a:ln>
                <a:solidFill>
                  <a:schemeClr val="tx1"/>
                </a:solidFill>
                <a:effectLst/>
                <a:latin typeface="Abadi Extra Light" panose="020B0204020104020204" pitchFamily="34" charset="0"/>
              </a:rPr>
              <a:t>Transformer</a:t>
            </a:r>
            <a:r>
              <a:rPr kumimoji="0" lang="es-ES" altLang="es-ES" sz="2000" b="0" i="0" u="none" strike="noStrike" cap="none" normalizeH="0" baseline="0" dirty="0">
                <a:ln>
                  <a:noFill/>
                </a:ln>
                <a:solidFill>
                  <a:schemeClr val="tx1"/>
                </a:solidFill>
                <a:effectLst/>
                <a:latin typeface="Abadi Extra Light" panose="020B02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s-ES" altLang="es-ES" sz="2000" dirty="0">
              <a:latin typeface="Abadi Extra Light" panose="020B02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1" i="0" u="sng" strike="noStrike" cap="none" normalizeH="0" baseline="0" dirty="0">
                <a:ln>
                  <a:noFill/>
                </a:ln>
                <a:solidFill>
                  <a:schemeClr val="tx1"/>
                </a:solidFill>
                <a:effectLst/>
                <a:latin typeface="Arial" panose="020B0604020202020204" pitchFamily="34" charset="0"/>
              </a:rPr>
              <a:t> Resultado</a:t>
            </a:r>
            <a:r>
              <a:rPr kumimoji="0" lang="es-ES" altLang="es-ES" sz="1800" b="1" i="0" u="none" strike="noStrike" cap="none" normalizeH="0" baseline="0" dirty="0">
                <a:ln>
                  <a:noFill/>
                </a:ln>
                <a:solidFill>
                  <a:schemeClr val="tx1"/>
                </a:solidFill>
                <a:effectLst/>
                <a:latin typeface="Arial" panose="020B0604020202020204" pitchFamily="34" charset="0"/>
              </a:rPr>
              <a:t>:</a:t>
            </a:r>
            <a:r>
              <a:rPr kumimoji="0" lang="es-ES" altLang="es-ES" sz="1800" b="0" i="0" u="none" strike="noStrike" cap="none" normalizeH="0" baseline="0" dirty="0">
                <a:ln>
                  <a:noFill/>
                </a:ln>
                <a:solidFill>
                  <a:schemeClr val="tx1"/>
                </a:solidFill>
                <a:effectLst/>
                <a:latin typeface="Arial" panose="020B0604020202020204" pitchFamily="34" charset="0"/>
              </a:rPr>
              <a:t> </a:t>
            </a:r>
            <a:r>
              <a:rPr kumimoji="0" lang="es-ES" altLang="es-ES" sz="1800" b="0" i="0" u="none" strike="noStrike" cap="none" normalizeH="0" baseline="0" dirty="0">
                <a:ln>
                  <a:noFill/>
                </a:ln>
                <a:solidFill>
                  <a:schemeClr val="tx1"/>
                </a:solidFill>
                <a:effectLst/>
                <a:latin typeface="Abadi Extra Light" panose="020B0204020104020204" pitchFamily="34" charset="0"/>
              </a:rPr>
              <a:t>El</a:t>
            </a:r>
            <a:r>
              <a:rPr kumimoji="0" lang="es-ES" altLang="es-ES" sz="2000" b="0" i="0" u="none" strike="noStrike" cap="none" normalizeH="0" baseline="0" dirty="0">
                <a:ln>
                  <a:noFill/>
                </a:ln>
                <a:solidFill>
                  <a:schemeClr val="tx1"/>
                </a:solidFill>
                <a:effectLst/>
                <a:latin typeface="Abadi Extra Light" panose="020B0204020104020204" pitchFamily="34" charset="0"/>
              </a:rPr>
              <a:t> modelo aprende a convertir descripciones de transacciones bancarias en asientos contables estructurados</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7290520"/>
      </p:ext>
    </p:extLst>
  </p:cSld>
  <p:clrMapOvr>
    <a:masterClrMapping/>
  </p:clrMapOvr>
  <mc:AlternateContent xmlns:mc="http://schemas.openxmlformats.org/markup-compatibility/2006">
    <mc:Choice xmlns:p14="http://schemas.microsoft.com/office/powerpoint/2010/main" Requires="p14">
      <p:transition spd="slow" p14:dur="2000" advTm="29859"/>
    </mc:Choice>
    <mc:Fallback>
      <p:transition spd="slow" advTm="29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D48EB-54E7-80D0-5A27-924ADFF8035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6F8F6C-7C14-9176-9A76-3C436BA34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EB388A8C-C050-33E6-ED07-F356FDAFE0C1}"/>
              </a:ext>
            </a:extLst>
          </p:cNvPr>
          <p:cNvPicPr>
            <a:picLocks noChangeAspect="1"/>
          </p:cNvPicPr>
          <p:nvPr/>
        </p:nvPicPr>
        <p:blipFill>
          <a:blip r:embed="rId5"/>
          <a:srcRect l="17751" r="2356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7BBE4E81-3F50-5CEF-A412-CB94AD3E93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828D17DA-261B-E77A-A752-30B115353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372588D-CDD1-927C-304B-80FD699A6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Vídeo 4">
            <a:hlinkClick r:id="" action="ppaction://media"/>
            <a:extLst>
              <a:ext uri="{FF2B5EF4-FFF2-40B4-BE49-F238E27FC236}">
                <a16:creationId xmlns:a16="http://schemas.microsoft.com/office/drawing/2014/main" id="{D0ED8F1D-5FB9-CD23-41AD-5EF44C678D7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
        <p:nvSpPr>
          <p:cNvPr id="3" name="Título 1">
            <a:extLst>
              <a:ext uri="{FF2B5EF4-FFF2-40B4-BE49-F238E27FC236}">
                <a16:creationId xmlns:a16="http://schemas.microsoft.com/office/drawing/2014/main" id="{04049177-3441-A216-3A1F-F0FDC07CB1D3}"/>
              </a:ext>
            </a:extLst>
          </p:cNvPr>
          <p:cNvSpPr txBox="1">
            <a:spLocks/>
          </p:cNvSpPr>
          <p:nvPr/>
        </p:nvSpPr>
        <p:spPr>
          <a:xfrm>
            <a:off x="602902" y="292608"/>
            <a:ext cx="4559648" cy="3136392"/>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haroni" panose="02010803020104030203" pitchFamily="2" charset="-79"/>
                <a:cs typeface="Aharoni" panose="02010803020104030203" pitchFamily="2" charset="-79"/>
              </a:rPr>
              <a:t>DATASET Y ANÁLISIS</a:t>
            </a:r>
          </a:p>
          <a:p>
            <a:endParaRPr lang="es-ES" sz="3600" b="1" u="sng" dirty="0">
              <a:latin typeface="Aharoni" panose="02010803020104030203" pitchFamily="2" charset="-79"/>
              <a:ea typeface="ADLaM Display" panose="020F0502020204030204" pitchFamily="2" charset="0"/>
              <a:cs typeface="Aharoni" panose="02010803020104030203" pitchFamily="2" charset="-79"/>
            </a:endParaRPr>
          </a:p>
          <a:p>
            <a:r>
              <a:rPr lang="es-ES" sz="3000" dirty="0">
                <a:latin typeface="Abadi Extra Light" panose="020B0204020104020204" pitchFamily="34" charset="0"/>
                <a:ea typeface="+mn-ea"/>
                <a:cs typeface="+mn-cs"/>
              </a:rPr>
              <a:t>• </a:t>
            </a:r>
            <a:r>
              <a:rPr lang="es-ES" sz="2100" dirty="0">
                <a:latin typeface="Abadi Extra Light" panose="020B0204020104020204" pitchFamily="34" charset="0"/>
                <a:ea typeface="+mn-ea"/>
                <a:cs typeface="+mn-cs"/>
              </a:rPr>
              <a:t>Inicialmente, se utilizó un gran volumen de datos, cuya homogeneización fue compleja y requirió de varios scripts</a:t>
            </a:r>
          </a:p>
          <a:p>
            <a:endParaRPr lang="es-ES" sz="2100" dirty="0">
              <a:latin typeface="Abadi Extra Light" panose="020B0204020104020204" pitchFamily="34" charset="0"/>
              <a:ea typeface="+mn-ea"/>
              <a:cs typeface="+mn-cs"/>
            </a:endParaRPr>
          </a:p>
          <a:p>
            <a:r>
              <a:rPr lang="es-ES" sz="3000" dirty="0">
                <a:latin typeface="Abadi Extra Light" panose="020B0204020104020204" pitchFamily="34" charset="0"/>
                <a:ea typeface="+mn-ea"/>
                <a:cs typeface="+mn-cs"/>
              </a:rPr>
              <a:t>• </a:t>
            </a:r>
            <a:r>
              <a:rPr lang="es-ES" sz="2100" dirty="0">
                <a:latin typeface="Abadi Extra Light" panose="020B0204020104020204" pitchFamily="34" charset="0"/>
                <a:ea typeface="+mn-ea"/>
                <a:cs typeface="+mn-cs"/>
              </a:rPr>
              <a:t>No se pudo completar el proceso de entrenamiento por el coste computacional</a:t>
            </a:r>
          </a:p>
          <a:p>
            <a:endParaRPr lang="es-ES" sz="2100" dirty="0">
              <a:latin typeface="Abadi Extra Light" panose="020B0204020104020204" pitchFamily="34" charset="0"/>
              <a:ea typeface="+mn-ea"/>
              <a:cs typeface="+mn-cs"/>
            </a:endParaRPr>
          </a:p>
          <a:p>
            <a:endParaRPr lang="es-ES" sz="2400" dirty="0">
              <a:latin typeface="Abadi Extra Light" panose="020F0502020204030204" pitchFamily="34" charset="0"/>
              <a:ea typeface="ADLaM Display" panose="020F0502020204030204" pitchFamily="2" charset="0"/>
              <a:cs typeface="ADLaM Display" panose="020F0502020204030204" pitchFamily="2" charset="0"/>
            </a:endParaRPr>
          </a:p>
        </p:txBody>
      </p:sp>
      <p:sp>
        <p:nvSpPr>
          <p:cNvPr id="9" name="Rectangle 1">
            <a:extLst>
              <a:ext uri="{FF2B5EF4-FFF2-40B4-BE49-F238E27FC236}">
                <a16:creationId xmlns:a16="http://schemas.microsoft.com/office/drawing/2014/main" id="{5C3158C0-CF3D-F398-F976-4EA698782397}"/>
              </a:ext>
            </a:extLst>
          </p:cNvPr>
          <p:cNvSpPr>
            <a:spLocks noGrp="1" noChangeArrowheads="1"/>
          </p:cNvSpPr>
          <p:nvPr>
            <p:ph idx="1"/>
          </p:nvPr>
        </p:nvSpPr>
        <p:spPr bwMode="auto">
          <a:xfrm>
            <a:off x="483441" y="3690837"/>
            <a:ext cx="4798569" cy="28418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70000"/>
              </a:lnSpc>
              <a:spcBef>
                <a:spcPct val="0"/>
              </a:spcBef>
              <a:buNone/>
            </a:pPr>
            <a:r>
              <a:rPr lang="es-ES" sz="2000" b="1" dirty="0">
                <a:latin typeface="Aharoni" panose="02010803020104030203" pitchFamily="2" charset="-79"/>
                <a:ea typeface="+mj-ea"/>
                <a:cs typeface="Aharoni" panose="02010803020104030203" pitchFamily="2" charset="-79"/>
              </a:rPr>
              <a:t>Nueva Estrategia:  </a:t>
            </a:r>
            <a:r>
              <a:rPr lang="es-ES" sz="2000" dirty="0">
                <a:latin typeface="Abadi Extra Light" panose="020B0204020104020204" pitchFamily="34" charset="0"/>
              </a:rPr>
              <a:t>Utilizar un </a:t>
            </a:r>
            <a:r>
              <a:rPr lang="es-ES" sz="2000" dirty="0" err="1">
                <a:latin typeface="Abadi Extra Light" panose="020B0204020104020204" pitchFamily="34" charset="0"/>
              </a:rPr>
              <a:t>dataset</a:t>
            </a:r>
            <a:r>
              <a:rPr lang="es-ES" sz="2000" dirty="0">
                <a:latin typeface="Abadi Extra Light" panose="020B0204020104020204" pitchFamily="34" charset="0"/>
              </a:rPr>
              <a:t> más pequeño y con una estructura que requería menos tratamiento.</a:t>
            </a:r>
          </a:p>
          <a:p>
            <a:pPr marL="0" indent="0">
              <a:lnSpc>
                <a:spcPct val="70000"/>
              </a:lnSpc>
              <a:spcBef>
                <a:spcPct val="0"/>
              </a:spcBef>
              <a:buNone/>
            </a:pPr>
            <a:endParaRPr lang="es-ES" sz="2000" dirty="0">
              <a:latin typeface="Abadi Extra Light" panose="020B0204020104020204" pitchFamily="34" charset="0"/>
            </a:endParaRPr>
          </a:p>
          <a:p>
            <a:pPr marL="0" indent="0">
              <a:lnSpc>
                <a:spcPct val="70000"/>
              </a:lnSpc>
              <a:spcBef>
                <a:spcPct val="0"/>
              </a:spcBef>
              <a:buNone/>
            </a:pPr>
            <a:r>
              <a:rPr lang="es-ES" sz="2000" dirty="0">
                <a:latin typeface="Abadi Extra Light" panose="020B0204020104020204" pitchFamily="34" charset="0"/>
              </a:rPr>
              <a:t>Esto redujo la complejidad (y por tanto, el coste computacional) a niveles asumibles.</a:t>
            </a:r>
          </a:p>
          <a:p>
            <a:pPr marL="0" indent="0">
              <a:lnSpc>
                <a:spcPct val="70000"/>
              </a:lnSpc>
              <a:spcBef>
                <a:spcPct val="0"/>
              </a:spcBef>
              <a:buNone/>
            </a:pPr>
            <a:endParaRPr lang="es-ES" sz="2000" dirty="0">
              <a:latin typeface="Abadi Extra Light" panose="020B0204020104020204" pitchFamily="34" charset="0"/>
            </a:endParaRPr>
          </a:p>
          <a:p>
            <a:pPr marL="0" indent="0">
              <a:lnSpc>
                <a:spcPct val="70000"/>
              </a:lnSpc>
              <a:spcBef>
                <a:spcPct val="0"/>
              </a:spcBef>
              <a:buNone/>
            </a:pPr>
            <a:r>
              <a:rPr lang="es-ES" sz="2000" dirty="0">
                <a:latin typeface="Abadi Extra Light" panose="020B0204020104020204" pitchFamily="34" charset="0"/>
              </a:rPr>
              <a:t>A pesar de la simplificación, los resultados no fueron mucho peores.</a:t>
            </a:r>
          </a:p>
          <a:p>
            <a:pPr marL="0" indent="0">
              <a:buNone/>
            </a:pPr>
            <a:endParaRPr lang="es-ES" altLang="es-ES" sz="2000" b="1" dirty="0">
              <a:latin typeface="Abadi Extra Light" panose="020B0204020104020204" pitchFamily="34" charset="0"/>
            </a:endParaRPr>
          </a:p>
          <a:p>
            <a:pPr marL="0" indent="0">
              <a:buNone/>
            </a:pPr>
            <a:endParaRPr lang="es-ES" altLang="es-ES" sz="2000" b="1" dirty="0">
              <a:latin typeface="Abadi Extra Light" panose="020B0204020104020204" pitchFamily="34" charset="0"/>
            </a:endParaRPr>
          </a:p>
        </p:txBody>
      </p:sp>
    </p:spTree>
    <p:extLst>
      <p:ext uri="{BB962C8B-B14F-4D97-AF65-F5344CB8AC3E}">
        <p14:creationId xmlns:p14="http://schemas.microsoft.com/office/powerpoint/2010/main" val="2213599662"/>
      </p:ext>
    </p:extLst>
  </p:cSld>
  <p:clrMapOvr>
    <a:masterClrMapping/>
  </p:clrMapOvr>
  <mc:AlternateContent xmlns:mc="http://schemas.openxmlformats.org/markup-compatibility/2006">
    <mc:Choice xmlns:p14="http://schemas.microsoft.com/office/powerpoint/2010/main" Requires="p14">
      <p:transition spd="slow" p14:dur="2000" advTm="43760"/>
    </mc:Choice>
    <mc:Fallback>
      <p:transition spd="slow" advTm="4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D48EB-54E7-80D0-5A27-924ADFF8035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6F8F6C-7C14-9176-9A76-3C436BA34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EB388A8C-C050-33E6-ED07-F356FDAFE0C1}"/>
              </a:ext>
            </a:extLst>
          </p:cNvPr>
          <p:cNvPicPr>
            <a:picLocks noChangeAspect="1"/>
          </p:cNvPicPr>
          <p:nvPr/>
        </p:nvPicPr>
        <p:blipFill>
          <a:blip r:embed="rId5"/>
          <a:srcRect l="17751" r="2356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7BBE4E81-3F50-5CEF-A412-CB94AD3E93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828D17DA-261B-E77A-A752-30B115353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372588D-CDD1-927C-304B-80FD699A6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Vídeo 5">
            <a:hlinkClick r:id="" action="ppaction://media"/>
            <a:extLst>
              <a:ext uri="{FF2B5EF4-FFF2-40B4-BE49-F238E27FC236}">
                <a16:creationId xmlns:a16="http://schemas.microsoft.com/office/drawing/2014/main" id="{AC8682CC-D016-E0B7-CF20-B8E8726E499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
        <p:nvSpPr>
          <p:cNvPr id="3" name="Título 1">
            <a:extLst>
              <a:ext uri="{FF2B5EF4-FFF2-40B4-BE49-F238E27FC236}">
                <a16:creationId xmlns:a16="http://schemas.microsoft.com/office/drawing/2014/main" id="{04049177-3441-A216-3A1F-F0FDC07CB1D3}"/>
              </a:ext>
            </a:extLst>
          </p:cNvPr>
          <p:cNvSpPr txBox="1">
            <a:spLocks/>
          </p:cNvSpPr>
          <p:nvPr/>
        </p:nvSpPr>
        <p:spPr>
          <a:xfrm>
            <a:off x="602902" y="292608"/>
            <a:ext cx="4559648" cy="2752344"/>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600" b="1" u="sng" dirty="0">
                <a:latin typeface="Aharoni" panose="02010803020104030203" pitchFamily="2" charset="-79"/>
                <a:cs typeface="Aharoni" panose="02010803020104030203" pitchFamily="2" charset="-79"/>
              </a:rPr>
              <a:t>ARQUITECTURA</a:t>
            </a:r>
          </a:p>
          <a:p>
            <a:endParaRPr lang="es-ES" sz="3600" b="1" u="sng" dirty="0">
              <a:latin typeface="Aharoni" panose="02010803020104030203" pitchFamily="2" charset="-79"/>
              <a:ea typeface="ADLaM Display" panose="020F0502020204030204" pitchFamily="2" charset="0"/>
              <a:cs typeface="Aharoni" panose="02010803020104030203" pitchFamily="2" charset="-79"/>
            </a:endParaRPr>
          </a:p>
          <a:p>
            <a:pPr algn="ctr"/>
            <a:r>
              <a:rPr lang="es-ES" sz="2400" dirty="0">
                <a:latin typeface="Abadi Extra Light" panose="020F0502020204030204" pitchFamily="34" charset="0"/>
                <a:ea typeface="ADLaM Display" panose="020F0502020204030204" pitchFamily="2" charset="0"/>
                <a:cs typeface="ADLaM Display" panose="020F0502020204030204" pitchFamily="2" charset="0"/>
              </a:rPr>
              <a:t>El sistema se basa en una arquitectura </a:t>
            </a:r>
            <a:r>
              <a:rPr lang="es-ES" sz="2400" dirty="0" err="1">
                <a:latin typeface="Abadi Extra Light" panose="020F0502020204030204" pitchFamily="34" charset="0"/>
                <a:ea typeface="ADLaM Display" panose="020F0502020204030204" pitchFamily="2" charset="0"/>
                <a:cs typeface="ADLaM Display" panose="020F0502020204030204" pitchFamily="2" charset="0"/>
              </a:rPr>
              <a:t>encoder-decoder</a:t>
            </a:r>
            <a:r>
              <a:rPr lang="es-ES" sz="2400" dirty="0">
                <a:latin typeface="Abadi Extra Light" panose="020F0502020204030204" pitchFamily="34" charset="0"/>
                <a:ea typeface="ADLaM Display" panose="020F0502020204030204" pitchFamily="2" charset="0"/>
                <a:cs typeface="ADLaM Display" panose="020F0502020204030204" pitchFamily="2" charset="0"/>
              </a:rPr>
              <a:t> entrenada para traducir cada movimiento bancario en un asiento contable.</a:t>
            </a:r>
          </a:p>
        </p:txBody>
      </p:sp>
      <p:sp>
        <p:nvSpPr>
          <p:cNvPr id="9" name="Rectangle 1">
            <a:extLst>
              <a:ext uri="{FF2B5EF4-FFF2-40B4-BE49-F238E27FC236}">
                <a16:creationId xmlns:a16="http://schemas.microsoft.com/office/drawing/2014/main" id="{5C3158C0-CF3D-F398-F976-4EA698782397}"/>
              </a:ext>
            </a:extLst>
          </p:cNvPr>
          <p:cNvSpPr>
            <a:spLocks noGrp="1" noChangeArrowheads="1"/>
          </p:cNvSpPr>
          <p:nvPr>
            <p:ph idx="1"/>
          </p:nvPr>
        </p:nvSpPr>
        <p:spPr bwMode="auto">
          <a:xfrm>
            <a:off x="299590" y="3595254"/>
            <a:ext cx="5127151" cy="27105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70000"/>
              </a:lnSpc>
              <a:spcBef>
                <a:spcPct val="0"/>
              </a:spcBef>
              <a:buNone/>
            </a:pPr>
            <a:r>
              <a:rPr lang="en-US" sz="2200" b="1" dirty="0">
                <a:latin typeface="Abadi Extra Light" panose="020F0502020204030204" pitchFamily="34" charset="0"/>
                <a:ea typeface="ADLaM Display" panose="020F0502020204030204" pitchFamily="2" charset="0"/>
                <a:cs typeface="ADLaM Display" panose="020F0502020204030204" pitchFamily="2" charset="0"/>
              </a:rPr>
              <a:t>Paso 1: </a:t>
            </a:r>
            <a:r>
              <a:rPr lang="en-US" sz="2200" b="1" dirty="0" err="1">
                <a:latin typeface="Abadi Extra Light" panose="020F0502020204030204" pitchFamily="34" charset="0"/>
                <a:ea typeface="ADLaM Display" panose="020F0502020204030204" pitchFamily="2" charset="0"/>
                <a:cs typeface="ADLaM Display" panose="020F0502020204030204" pitchFamily="2" charset="0"/>
              </a:rPr>
              <a:t>Emparejamiento</a:t>
            </a:r>
            <a:r>
              <a:rPr lang="en-US" sz="2200" b="1" dirty="0">
                <a:latin typeface="Abadi Extra Light" panose="020F0502020204030204" pitchFamily="34" charset="0"/>
                <a:ea typeface="ADLaM Display" panose="020F0502020204030204" pitchFamily="2" charset="0"/>
                <a:cs typeface="ADLaM Display" panose="020F0502020204030204" pitchFamily="2" charset="0"/>
              </a:rPr>
              <a:t> </a:t>
            </a:r>
            <a:r>
              <a:rPr lang="en-US" sz="2200" dirty="0">
                <a:latin typeface="Abadi Extra Light" panose="020F0502020204030204" pitchFamily="34" charset="0"/>
                <a:ea typeface="ADLaM Display" panose="020F0502020204030204" pitchFamily="2" charset="0"/>
                <a:cs typeface="ADLaM Display" panose="020F0502020204030204" pitchFamily="2" charset="0"/>
              </a:rPr>
              <a:t>de </a:t>
            </a:r>
            <a:r>
              <a:rPr lang="en-US" sz="2200" dirty="0" err="1">
                <a:latin typeface="Abadi Extra Light" panose="020F0502020204030204" pitchFamily="34" charset="0"/>
                <a:ea typeface="ADLaM Display" panose="020F0502020204030204" pitchFamily="2" charset="0"/>
                <a:cs typeface="ADLaM Display" panose="020F0502020204030204" pitchFamily="2" charset="0"/>
              </a:rPr>
              <a:t>cada</a:t>
            </a:r>
            <a:r>
              <a:rPr lang="en-US" sz="2200" dirty="0">
                <a:latin typeface="Abadi Extra Light" panose="020F0502020204030204" pitchFamily="34" charset="0"/>
                <a:ea typeface="ADLaM Display" panose="020F0502020204030204" pitchFamily="2" charset="0"/>
                <a:cs typeface="ADLaM Display" panose="020F0502020204030204" pitchFamily="2" charset="0"/>
              </a:rPr>
              <a:t> </a:t>
            </a:r>
            <a:r>
              <a:rPr lang="en-US" sz="2200" dirty="0" err="1">
                <a:latin typeface="Abadi Extra Light" panose="020F0502020204030204" pitchFamily="34" charset="0"/>
                <a:ea typeface="ADLaM Display" panose="020F0502020204030204" pitchFamily="2" charset="0"/>
                <a:cs typeface="ADLaM Display" panose="020F0502020204030204" pitchFamily="2" charset="0"/>
              </a:rPr>
              <a:t>movimiento</a:t>
            </a:r>
            <a:r>
              <a:rPr lang="en-US" sz="2200" dirty="0">
                <a:latin typeface="Abadi Extra Light" panose="020F0502020204030204" pitchFamily="34" charset="0"/>
                <a:ea typeface="ADLaM Display" panose="020F0502020204030204" pitchFamily="2" charset="0"/>
                <a:cs typeface="ADLaM Display" panose="020F0502020204030204" pitchFamily="2" charset="0"/>
              </a:rPr>
              <a:t> </a:t>
            </a:r>
            <a:r>
              <a:rPr lang="en-US" sz="2200" dirty="0" err="1">
                <a:latin typeface="Abadi Extra Light" panose="020F0502020204030204" pitchFamily="34" charset="0"/>
                <a:ea typeface="ADLaM Display" panose="020F0502020204030204" pitchFamily="2" charset="0"/>
                <a:cs typeface="ADLaM Display" panose="020F0502020204030204" pitchFamily="2" charset="0"/>
              </a:rPr>
              <a:t>bancario</a:t>
            </a:r>
            <a:r>
              <a:rPr lang="en-US" sz="2200" dirty="0">
                <a:latin typeface="Abadi Extra Light" panose="020F0502020204030204" pitchFamily="34" charset="0"/>
                <a:ea typeface="ADLaM Display" panose="020F0502020204030204" pitchFamily="2" charset="0"/>
                <a:cs typeface="ADLaM Display" panose="020F0502020204030204" pitchFamily="2" charset="0"/>
              </a:rPr>
              <a:t> con </a:t>
            </a:r>
            <a:r>
              <a:rPr lang="en-US" sz="2200" dirty="0" err="1">
                <a:latin typeface="Abadi Extra Light" panose="020F0502020204030204" pitchFamily="34" charset="0"/>
                <a:ea typeface="ADLaM Display" panose="020F0502020204030204" pitchFamily="2" charset="0"/>
                <a:cs typeface="ADLaM Display" panose="020F0502020204030204" pitchFamily="2" charset="0"/>
              </a:rPr>
              <a:t>su</a:t>
            </a:r>
            <a:r>
              <a:rPr lang="en-US" sz="2200" dirty="0">
                <a:latin typeface="Abadi Extra Light" panose="020F0502020204030204" pitchFamily="34" charset="0"/>
                <a:ea typeface="ADLaM Display" panose="020F0502020204030204" pitchFamily="2" charset="0"/>
                <a:cs typeface="ADLaM Display" panose="020F0502020204030204" pitchFamily="2" charset="0"/>
              </a:rPr>
              <a:t> asiento </a:t>
            </a:r>
            <a:r>
              <a:rPr lang="en-US" sz="2200" dirty="0" err="1">
                <a:latin typeface="Abadi Extra Light" panose="020F0502020204030204" pitchFamily="34" charset="0"/>
                <a:ea typeface="ADLaM Display" panose="020F0502020204030204" pitchFamily="2" charset="0"/>
                <a:cs typeface="ADLaM Display" panose="020F0502020204030204" pitchFamily="2" charset="0"/>
              </a:rPr>
              <a:t>correspondiente</a:t>
            </a:r>
            <a:r>
              <a:rPr lang="en-US" sz="2200" dirty="0">
                <a:latin typeface="Abadi Extra Light" panose="020F0502020204030204" pitchFamily="34" charset="0"/>
                <a:ea typeface="ADLaM Display" panose="020F0502020204030204" pitchFamily="2" charset="0"/>
                <a:cs typeface="ADLaM Display" panose="020F0502020204030204" pitchFamily="2" charset="0"/>
              </a:rPr>
              <a:t>.</a:t>
            </a:r>
          </a:p>
          <a:p>
            <a:pPr marL="0" indent="0">
              <a:lnSpc>
                <a:spcPct val="70000"/>
              </a:lnSpc>
              <a:spcBef>
                <a:spcPct val="0"/>
              </a:spcBef>
              <a:buNone/>
            </a:pPr>
            <a:endParaRPr lang="en-US" altLang="es-ES" sz="2200" dirty="0">
              <a:latin typeface="Abadi Extra Light" panose="020F0502020204030204" pitchFamily="34" charset="0"/>
              <a:ea typeface="ADLaM Display" panose="020F0502020204030204" pitchFamily="2" charset="0"/>
              <a:cs typeface="ADLaM Display" panose="020F0502020204030204" pitchFamily="2" charset="0"/>
            </a:endParaRPr>
          </a:p>
          <a:p>
            <a:pPr marL="0" indent="0">
              <a:lnSpc>
                <a:spcPct val="70000"/>
              </a:lnSpc>
              <a:spcBef>
                <a:spcPct val="0"/>
              </a:spcBef>
              <a:buNone/>
            </a:pPr>
            <a:r>
              <a:rPr lang="en-US" sz="2200" b="1" dirty="0">
                <a:latin typeface="Abadi Extra Light" panose="020F0502020204030204" pitchFamily="34" charset="0"/>
                <a:ea typeface="ADLaM Display" panose="020F0502020204030204" pitchFamily="2" charset="0"/>
                <a:cs typeface="ADLaM Display" panose="020F0502020204030204" pitchFamily="2" charset="0"/>
              </a:rPr>
              <a:t>Paso 2: Generación </a:t>
            </a:r>
            <a:r>
              <a:rPr lang="en-US" sz="2200" dirty="0">
                <a:latin typeface="Abadi Extra Light" panose="020F0502020204030204" pitchFamily="34" charset="0"/>
                <a:ea typeface="ADLaM Display" panose="020F0502020204030204" pitchFamily="2" charset="0"/>
                <a:cs typeface="ADLaM Display" panose="020F0502020204030204" pitchFamily="2" charset="0"/>
              </a:rPr>
              <a:t>de un dataset de pares para </a:t>
            </a:r>
            <a:r>
              <a:rPr lang="en-US" sz="2200" dirty="0" err="1">
                <a:latin typeface="Abadi Extra Light" panose="020F0502020204030204" pitchFamily="34" charset="0"/>
                <a:ea typeface="ADLaM Display" panose="020F0502020204030204" pitchFamily="2" charset="0"/>
                <a:cs typeface="ADLaM Display" panose="020F0502020204030204" pitchFamily="2" charset="0"/>
              </a:rPr>
              <a:t>el</a:t>
            </a:r>
            <a:r>
              <a:rPr lang="en-US" sz="2200" dirty="0">
                <a:latin typeface="Abadi Extra Light" panose="020F0502020204030204" pitchFamily="34" charset="0"/>
                <a:ea typeface="ADLaM Display" panose="020F0502020204030204" pitchFamily="2" charset="0"/>
                <a:cs typeface="ADLaM Display" panose="020F0502020204030204" pitchFamily="2" charset="0"/>
              </a:rPr>
              <a:t> </a:t>
            </a:r>
            <a:r>
              <a:rPr lang="en-US" sz="2200" dirty="0" err="1">
                <a:latin typeface="Abadi Extra Light" panose="020F0502020204030204" pitchFamily="34" charset="0"/>
                <a:ea typeface="ADLaM Display" panose="020F0502020204030204" pitchFamily="2" charset="0"/>
                <a:cs typeface="ADLaM Display" panose="020F0502020204030204" pitchFamily="2" charset="0"/>
              </a:rPr>
              <a:t>entrenamiento</a:t>
            </a:r>
            <a:endParaRPr lang="en-US" sz="2200" dirty="0">
              <a:latin typeface="Abadi Extra Light" panose="020F0502020204030204" pitchFamily="34" charset="0"/>
              <a:ea typeface="ADLaM Display" panose="020F0502020204030204" pitchFamily="2" charset="0"/>
              <a:cs typeface="ADLaM Display" panose="020F0502020204030204" pitchFamily="2" charset="0"/>
            </a:endParaRPr>
          </a:p>
          <a:p>
            <a:pPr marL="0" indent="0">
              <a:lnSpc>
                <a:spcPct val="70000"/>
              </a:lnSpc>
              <a:spcBef>
                <a:spcPct val="0"/>
              </a:spcBef>
              <a:buNone/>
            </a:pPr>
            <a:endParaRPr lang="en-US" altLang="es-ES" sz="2200" dirty="0">
              <a:latin typeface="Abadi Extra Light" panose="020F0502020204030204" pitchFamily="34" charset="0"/>
              <a:ea typeface="ADLaM Display" panose="020F0502020204030204" pitchFamily="2" charset="0"/>
              <a:cs typeface="ADLaM Display" panose="020F0502020204030204" pitchFamily="2" charset="0"/>
            </a:endParaRPr>
          </a:p>
          <a:p>
            <a:pPr marL="0" indent="0">
              <a:lnSpc>
                <a:spcPct val="70000"/>
              </a:lnSpc>
              <a:spcBef>
                <a:spcPct val="0"/>
              </a:spcBef>
              <a:buNone/>
            </a:pPr>
            <a:r>
              <a:rPr lang="es-ES" sz="2200" b="1" dirty="0">
                <a:latin typeface="Abadi Extra Light" panose="020F0502020204030204" pitchFamily="34" charset="0"/>
                <a:ea typeface="ADLaM Display" panose="020F0502020204030204" pitchFamily="2" charset="0"/>
                <a:cs typeface="ADLaM Display" panose="020F0502020204030204" pitchFamily="2" charset="0"/>
              </a:rPr>
              <a:t>Paso 3: Entrenamiento </a:t>
            </a:r>
            <a:r>
              <a:rPr lang="es-ES" sz="2200" dirty="0">
                <a:latin typeface="Abadi Extra Light" panose="020F0502020204030204" pitchFamily="34" charset="0"/>
                <a:ea typeface="ADLaM Display" panose="020F0502020204030204" pitchFamily="2" charset="0"/>
                <a:cs typeface="ADLaM Display" panose="020F0502020204030204" pitchFamily="2" charset="0"/>
              </a:rPr>
              <a:t>del modelo</a:t>
            </a:r>
            <a:endParaRPr lang="en-US" sz="2200" dirty="0">
              <a:latin typeface="Abadi Extra Light" panose="020F0502020204030204" pitchFamily="34" charset="0"/>
              <a:ea typeface="ADLaM Display" panose="020F0502020204030204" pitchFamily="2" charset="0"/>
              <a:cs typeface="ADLaM Display" panose="020F0502020204030204" pitchFamily="2" charset="0"/>
            </a:endParaRPr>
          </a:p>
          <a:p>
            <a:pPr marL="0" indent="0">
              <a:lnSpc>
                <a:spcPct val="70000"/>
              </a:lnSpc>
              <a:spcBef>
                <a:spcPct val="0"/>
              </a:spcBef>
              <a:buNone/>
            </a:pPr>
            <a:endParaRPr lang="en-US" altLang="es-ES" sz="2200" dirty="0">
              <a:latin typeface="Abadi Extra Light" panose="020F0502020204030204" pitchFamily="34" charset="0"/>
              <a:ea typeface="ADLaM Display" panose="020F0502020204030204" pitchFamily="2" charset="0"/>
              <a:cs typeface="ADLaM Display" panose="020F0502020204030204" pitchFamily="2" charset="0"/>
            </a:endParaRPr>
          </a:p>
          <a:p>
            <a:pPr marL="0" indent="0">
              <a:lnSpc>
                <a:spcPct val="70000"/>
              </a:lnSpc>
              <a:spcBef>
                <a:spcPct val="0"/>
              </a:spcBef>
              <a:buNone/>
            </a:pPr>
            <a:r>
              <a:rPr lang="es-ES" sz="2200" b="1" dirty="0">
                <a:latin typeface="Abadi Extra Light" panose="020F0502020204030204" pitchFamily="34" charset="0"/>
                <a:ea typeface="ADLaM Display" panose="020F0502020204030204" pitchFamily="2" charset="0"/>
                <a:cs typeface="ADLaM Display" panose="020F0502020204030204" pitchFamily="2" charset="0"/>
              </a:rPr>
              <a:t>Paso 4: Generación </a:t>
            </a:r>
            <a:r>
              <a:rPr lang="es-ES" sz="2200" dirty="0">
                <a:latin typeface="Abadi Extra Light" panose="020F0502020204030204" pitchFamily="34" charset="0"/>
                <a:ea typeface="ADLaM Display" panose="020F0502020204030204" pitchFamily="2" charset="0"/>
                <a:cs typeface="ADLaM Display" panose="020F0502020204030204" pitchFamily="2" charset="0"/>
              </a:rPr>
              <a:t>de asientos a través de una interfaz gráfica, con procedimientos de validación y control</a:t>
            </a:r>
            <a:endParaRPr lang="es-ES" altLang="es-ES" sz="2200" dirty="0">
              <a:latin typeface="Abadi Extra Light" panose="020F0502020204030204" pitchFamily="34"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2315241021"/>
      </p:ext>
    </p:extLst>
  </p:cSld>
  <p:clrMapOvr>
    <a:masterClrMapping/>
  </p:clrMapOvr>
  <mc:AlternateContent xmlns:mc="http://schemas.openxmlformats.org/markup-compatibility/2006">
    <mc:Choice xmlns:p14="http://schemas.microsoft.com/office/powerpoint/2010/main" Requires="p14">
      <p:transition spd="slow" p14:dur="2000" advTm="34624"/>
    </mc:Choice>
    <mc:Fallback>
      <p:transition spd="slow" advTm="34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D48EB-54E7-80D0-5A27-924ADFF8035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6F8F6C-7C14-9176-9A76-3C436BA34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EB388A8C-C050-33E6-ED07-F356FDAFE0C1}"/>
              </a:ext>
            </a:extLst>
          </p:cNvPr>
          <p:cNvPicPr>
            <a:picLocks noChangeAspect="1"/>
          </p:cNvPicPr>
          <p:nvPr/>
        </p:nvPicPr>
        <p:blipFill>
          <a:blip r:embed="rId5"/>
          <a:srcRect l="17751" r="23560"/>
          <a:stretch/>
        </p:blipFill>
        <p:spPr>
          <a:xfrm>
            <a:off x="6759674" y="4474948"/>
            <a:ext cx="2105269" cy="2241978"/>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7BBE4E81-3F50-5CEF-A412-CB94AD3E93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828D17DA-261B-E77A-A752-30B115353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372588D-CDD1-927C-304B-80FD699A6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3" name="Vídeo 12">
            <a:hlinkClick r:id="" action="ppaction://media"/>
            <a:extLst>
              <a:ext uri="{FF2B5EF4-FFF2-40B4-BE49-F238E27FC236}">
                <a16:creationId xmlns:a16="http://schemas.microsoft.com/office/drawing/2014/main" id="{2A246CFE-6004-5D72-A584-80A2A18298D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9766554" y="4659526"/>
            <a:ext cx="2057400" cy="2057400"/>
          </a:xfrm>
          <a:prstGeom prst="ellipse">
            <a:avLst/>
          </a:prstGeom>
        </p:spPr>
      </p:pic>
      <p:sp>
        <p:nvSpPr>
          <p:cNvPr id="3" name="Título 1">
            <a:extLst>
              <a:ext uri="{FF2B5EF4-FFF2-40B4-BE49-F238E27FC236}">
                <a16:creationId xmlns:a16="http://schemas.microsoft.com/office/drawing/2014/main" id="{04049177-3441-A216-3A1F-F0FDC07CB1D3}"/>
              </a:ext>
            </a:extLst>
          </p:cNvPr>
          <p:cNvSpPr txBox="1">
            <a:spLocks/>
          </p:cNvSpPr>
          <p:nvPr/>
        </p:nvSpPr>
        <p:spPr>
          <a:xfrm>
            <a:off x="602902" y="292608"/>
            <a:ext cx="4559648" cy="1237432"/>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200" b="1" u="sng" dirty="0">
                <a:latin typeface="Aharoni" panose="02010803020104030203" pitchFamily="2" charset="-79"/>
                <a:cs typeface="Aharoni" panose="02010803020104030203" pitchFamily="2" charset="-79"/>
              </a:rPr>
              <a:t>RESULTADOS</a:t>
            </a:r>
          </a:p>
          <a:p>
            <a:endParaRPr lang="es-ES" sz="3600" b="1" u="sng" dirty="0">
              <a:latin typeface="Aharoni" panose="02010803020104030203" pitchFamily="2" charset="-79"/>
              <a:ea typeface="ADLaM Display" panose="020F0502020204030204" pitchFamily="2" charset="0"/>
              <a:cs typeface="Aharoni" panose="02010803020104030203" pitchFamily="2" charset="-79"/>
            </a:endParaRPr>
          </a:p>
        </p:txBody>
      </p:sp>
      <p:sp>
        <p:nvSpPr>
          <p:cNvPr id="9" name="Rectangle 1">
            <a:extLst>
              <a:ext uri="{FF2B5EF4-FFF2-40B4-BE49-F238E27FC236}">
                <a16:creationId xmlns:a16="http://schemas.microsoft.com/office/drawing/2014/main" id="{5C3158C0-CF3D-F398-F976-4EA698782397}"/>
              </a:ext>
            </a:extLst>
          </p:cNvPr>
          <p:cNvSpPr>
            <a:spLocks noGrp="1" noChangeArrowheads="1"/>
          </p:cNvSpPr>
          <p:nvPr>
            <p:ph idx="1"/>
          </p:nvPr>
        </p:nvSpPr>
        <p:spPr bwMode="auto">
          <a:xfrm>
            <a:off x="252602" y="4498093"/>
            <a:ext cx="5354843" cy="176259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70000"/>
              </a:lnSpc>
              <a:spcBef>
                <a:spcPct val="0"/>
              </a:spcBef>
              <a:buNone/>
            </a:pPr>
            <a:r>
              <a:rPr lang="es-ES" altLang="es-ES" sz="2200" dirty="0">
                <a:latin typeface="Abadi Extra Light" panose="020F0502020204030204" pitchFamily="34" charset="0"/>
                <a:ea typeface="ADLaM Display" panose="020F0502020204030204" pitchFamily="2" charset="0"/>
                <a:cs typeface="ADLaM Display" panose="020F0502020204030204" pitchFamily="2" charset="0"/>
              </a:rPr>
              <a:t>A pesar de utilizar un </a:t>
            </a:r>
            <a:r>
              <a:rPr lang="es-ES" altLang="es-ES" sz="2200" dirty="0" err="1">
                <a:latin typeface="Abadi Extra Light" panose="020F0502020204030204" pitchFamily="34" charset="0"/>
                <a:ea typeface="ADLaM Display" panose="020F0502020204030204" pitchFamily="2" charset="0"/>
                <a:cs typeface="ADLaM Display" panose="020F0502020204030204" pitchFamily="2" charset="0"/>
              </a:rPr>
              <a:t>dataset</a:t>
            </a:r>
            <a:r>
              <a:rPr lang="es-ES" altLang="es-ES" sz="2200" dirty="0">
                <a:latin typeface="Abadi Extra Light" panose="020F0502020204030204" pitchFamily="34" charset="0"/>
                <a:ea typeface="ADLaM Display" panose="020F0502020204030204" pitchFamily="2" charset="0"/>
                <a:cs typeface="ADLaM Display" panose="020F0502020204030204" pitchFamily="2" charset="0"/>
              </a:rPr>
              <a:t> simplificado -por el alto coste computacional, que imposibilitaba entrenar con el </a:t>
            </a:r>
            <a:r>
              <a:rPr lang="es-ES" altLang="es-ES" sz="2200" dirty="0" err="1">
                <a:latin typeface="Abadi Extra Light" panose="020F0502020204030204" pitchFamily="34" charset="0"/>
                <a:ea typeface="ADLaM Display" panose="020F0502020204030204" pitchFamily="2" charset="0"/>
                <a:cs typeface="ADLaM Display" panose="020F0502020204030204" pitchFamily="2" charset="0"/>
              </a:rPr>
              <a:t>dataset</a:t>
            </a:r>
            <a:r>
              <a:rPr lang="es-ES" altLang="es-ES" sz="2200" dirty="0">
                <a:latin typeface="Abadi Extra Light" panose="020F0502020204030204" pitchFamily="34" charset="0"/>
                <a:ea typeface="ADLaM Display" panose="020F0502020204030204" pitchFamily="2" charset="0"/>
                <a:cs typeface="ADLaM Display" panose="020F0502020204030204" pitchFamily="2" charset="0"/>
              </a:rPr>
              <a:t> original- la evolución de la función de pérdida durante el entrenamiento fue muy buena, como era de esperar dada la recurrencia y estandarización inherentes a la contabilidad.</a:t>
            </a:r>
          </a:p>
        </p:txBody>
      </p:sp>
      <p:pic>
        <p:nvPicPr>
          <p:cNvPr id="8" name="Imagen 7">
            <a:extLst>
              <a:ext uri="{FF2B5EF4-FFF2-40B4-BE49-F238E27FC236}">
                <a16:creationId xmlns:a16="http://schemas.microsoft.com/office/drawing/2014/main" id="{AD28756D-54A6-38C4-16D0-F484B7CA0B01}"/>
              </a:ext>
            </a:extLst>
          </p:cNvPr>
          <p:cNvPicPr>
            <a:picLocks noChangeAspect="1"/>
          </p:cNvPicPr>
          <p:nvPr/>
        </p:nvPicPr>
        <p:blipFill>
          <a:blip r:embed="rId8"/>
          <a:stretch>
            <a:fillRect/>
          </a:stretch>
        </p:blipFill>
        <p:spPr>
          <a:xfrm>
            <a:off x="205304" y="1530040"/>
            <a:ext cx="5354844" cy="2643531"/>
          </a:xfrm>
          <a:prstGeom prst="rect">
            <a:avLst/>
          </a:prstGeom>
        </p:spPr>
      </p:pic>
    </p:spTree>
    <p:extLst>
      <p:ext uri="{BB962C8B-B14F-4D97-AF65-F5344CB8AC3E}">
        <p14:creationId xmlns:p14="http://schemas.microsoft.com/office/powerpoint/2010/main" val="3475068958"/>
      </p:ext>
    </p:extLst>
  </p:cSld>
  <p:clrMapOvr>
    <a:masterClrMapping/>
  </p:clrMapOvr>
  <mc:AlternateContent xmlns:mc="http://schemas.openxmlformats.org/markup-compatibility/2006">
    <mc:Choice xmlns:p14="http://schemas.microsoft.com/office/powerpoint/2010/main" Requires="p14">
      <p:transition spd="slow" p14:dur="2000" advTm="15688"/>
    </mc:Choice>
    <mc:Fallback>
      <p:transition spd="slow" advTm="15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D0F373B-F996-03DB-9819-2B1B54E3C6E7}"/>
              </a:ext>
            </a:extLst>
          </p:cNvPr>
          <p:cNvSpPr>
            <a:spLocks noGrp="1"/>
          </p:cNvSpPr>
          <p:nvPr>
            <p:ph type="ctrTitle"/>
          </p:nvPr>
        </p:nvSpPr>
        <p:spPr>
          <a:xfrm>
            <a:off x="219018" y="335471"/>
            <a:ext cx="3640248" cy="6187058"/>
          </a:xfrm>
        </p:spPr>
        <p:txBody>
          <a:bodyPr>
            <a:noAutofit/>
          </a:bodyPr>
          <a:lstStyle/>
          <a:p>
            <a:pPr algn="l"/>
            <a:r>
              <a:rPr lang="es-ES" sz="3600" b="1" dirty="0">
                <a:latin typeface="Abadi Extra Light" panose="020B0204020104020204" pitchFamily="34" charset="0"/>
              </a:rPr>
              <a:t>Conclusiones</a:t>
            </a:r>
            <a:br>
              <a:rPr lang="es-ES" sz="4000" dirty="0"/>
            </a:br>
            <a:r>
              <a:rPr lang="es-ES" sz="4000" dirty="0"/>
              <a:t>----------------------</a:t>
            </a:r>
            <a:br>
              <a:rPr lang="es-ES" sz="4000" dirty="0"/>
            </a:br>
            <a:r>
              <a:rPr lang="es-ES" sz="1800" dirty="0">
                <a:latin typeface="Aharoni" panose="02010803020104030203" pitchFamily="2" charset="-79"/>
                <a:cs typeface="Aharoni" panose="02010803020104030203" pitchFamily="2" charset="-79"/>
              </a:rPr>
              <a:t>Dificultades: </a:t>
            </a:r>
            <a:r>
              <a:rPr lang="es-ES" sz="1800" dirty="0">
                <a:latin typeface="Abadi Extra Light" panose="020B0204020104020204" pitchFamily="34" charset="0"/>
              </a:rPr>
              <a:t>El gran coste computacional, incluso con un modelo simplificado, complica la evaluación y mejora sin una pequeña inversión en capacidad de procesamiento.</a:t>
            </a:r>
            <a:br>
              <a:rPr lang="es-ES" sz="1800" dirty="0">
                <a:latin typeface="Abadi Extra Light" panose="020B0204020104020204" pitchFamily="34" charset="0"/>
              </a:rPr>
            </a:br>
            <a:br>
              <a:rPr lang="es-ES" sz="1800" dirty="0">
                <a:latin typeface="Abadi Extra Light" panose="020B0204020104020204" pitchFamily="34" charset="0"/>
              </a:rPr>
            </a:br>
            <a:r>
              <a:rPr lang="es-ES" sz="1800" dirty="0">
                <a:latin typeface="Aharoni" panose="02010803020104030203" pitchFamily="2" charset="-79"/>
                <a:cs typeface="Aharoni" panose="02010803020104030203" pitchFamily="2" charset="-79"/>
              </a:rPr>
              <a:t>Potencial: </a:t>
            </a:r>
            <a:r>
              <a:rPr lang="es-ES" sz="1800" dirty="0">
                <a:latin typeface="Abadi Extra Light" panose="020B0204020104020204" pitchFamily="34" charset="0"/>
              </a:rPr>
              <a:t>A pesar de utilizar un modelo simplificado, el resultado es bastante prometedor, por lo que se recomienda seguir explorando esta vía.</a:t>
            </a:r>
            <a:br>
              <a:rPr lang="es-ES" sz="1800" dirty="0">
                <a:latin typeface="Abadi Extra Light" panose="020B0204020104020204" pitchFamily="34" charset="0"/>
              </a:rPr>
            </a:br>
            <a:br>
              <a:rPr lang="es-ES" sz="1800" dirty="0">
                <a:latin typeface="Abadi Extra Light" panose="020B0204020104020204" pitchFamily="34" charset="0"/>
              </a:rPr>
            </a:br>
            <a:r>
              <a:rPr lang="es-ES" sz="1800" dirty="0">
                <a:latin typeface="Aharoni" panose="02010803020104030203" pitchFamily="2" charset="-79"/>
                <a:cs typeface="Aharoni" panose="02010803020104030203" pitchFamily="2" charset="-79"/>
              </a:rPr>
              <a:t>Aspectos a mejorar: </a:t>
            </a:r>
            <a:r>
              <a:rPr lang="es-ES" sz="1800" dirty="0">
                <a:latin typeface="Abadi Extra Light" panose="020B0204020104020204" pitchFamily="34" charset="0"/>
                <a:cs typeface="Aharoni" panose="02010803020104030203" pitchFamily="2" charset="-79"/>
              </a:rPr>
              <a:t>Nuevos enfoques en la preparación de los datos pueden ofrecer mejores resultados. Asimismo, podría explorarse la integración con el procesamiento automático de facturas.</a:t>
            </a:r>
            <a:endParaRPr lang="es-ES" sz="1800" dirty="0">
              <a:latin typeface="Abadi Extra Light" panose="020B0204020104020204" pitchFamily="34" charset="0"/>
            </a:endParaRPr>
          </a:p>
        </p:txBody>
      </p:sp>
      <p:pic>
        <p:nvPicPr>
          <p:cNvPr id="4" name="Picture 3" descr="Una bombilla multicolor con iconos de empresa">
            <a:extLst>
              <a:ext uri="{FF2B5EF4-FFF2-40B4-BE49-F238E27FC236}">
                <a16:creationId xmlns:a16="http://schemas.microsoft.com/office/drawing/2014/main" id="{BCB642D2-5A5C-B6C8-3A11-A04FAF147749}"/>
              </a:ext>
            </a:extLst>
          </p:cNvPr>
          <p:cNvPicPr>
            <a:picLocks noChangeAspect="1"/>
          </p:cNvPicPr>
          <p:nvPr/>
        </p:nvPicPr>
        <p:blipFill>
          <a:blip r:embed="rId5"/>
          <a:srcRect l="5286" r="13471" b="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6" name="Vídeo 5">
            <a:hlinkClick r:id="" action="ppaction://media"/>
            <a:extLst>
              <a:ext uri="{FF2B5EF4-FFF2-40B4-BE49-F238E27FC236}">
                <a16:creationId xmlns:a16="http://schemas.microsoft.com/office/drawing/2014/main" id="{A259CBDC-30C1-A591-140F-79D479C4BC7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7543800" y="1773936"/>
            <a:ext cx="2057400" cy="2057400"/>
          </a:xfrm>
          <a:prstGeom prst="ellipse">
            <a:avLst/>
          </a:prstGeom>
        </p:spPr>
      </p:pic>
    </p:spTree>
    <p:extLst>
      <p:ext uri="{BB962C8B-B14F-4D97-AF65-F5344CB8AC3E}">
        <p14:creationId xmlns:p14="http://schemas.microsoft.com/office/powerpoint/2010/main" val="463435067"/>
      </p:ext>
    </p:extLst>
  </p:cSld>
  <p:clrMapOvr>
    <a:masterClrMapping/>
  </p:clrMapOvr>
  <mc:AlternateContent xmlns:mc="http://schemas.openxmlformats.org/markup-compatibility/2006">
    <mc:Choice xmlns:p14="http://schemas.microsoft.com/office/powerpoint/2010/main" Requires="p14">
      <p:transition spd="slow" p14:dur="2000" advTm="42655"/>
    </mc:Choice>
    <mc:Fallback>
      <p:transition spd="slow" advTm="42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D0F373B-F996-03DB-9819-2B1B54E3C6E7}"/>
              </a:ext>
            </a:extLst>
          </p:cNvPr>
          <p:cNvSpPr>
            <a:spLocks noGrp="1"/>
          </p:cNvSpPr>
          <p:nvPr>
            <p:ph type="ctrTitle"/>
          </p:nvPr>
        </p:nvSpPr>
        <p:spPr>
          <a:xfrm>
            <a:off x="209435" y="512063"/>
            <a:ext cx="3505200" cy="1541325"/>
          </a:xfrm>
        </p:spPr>
        <p:txBody>
          <a:bodyPr>
            <a:noAutofit/>
          </a:bodyPr>
          <a:lstStyle/>
          <a:p>
            <a:r>
              <a:rPr lang="es-ES" sz="4400" b="1" dirty="0"/>
              <a:t>¡MUCHAS GRACIAS!</a:t>
            </a:r>
            <a:endParaRPr lang="es-ES" sz="4400" dirty="0"/>
          </a:p>
        </p:txBody>
      </p:sp>
      <p:pic>
        <p:nvPicPr>
          <p:cNvPr id="4" name="Picture 3" descr="Una bombilla multicolor con iconos de empresa">
            <a:extLst>
              <a:ext uri="{FF2B5EF4-FFF2-40B4-BE49-F238E27FC236}">
                <a16:creationId xmlns:a16="http://schemas.microsoft.com/office/drawing/2014/main" id="{BCB642D2-5A5C-B6C8-3A11-A04FAF147749}"/>
              </a:ext>
            </a:extLst>
          </p:cNvPr>
          <p:cNvPicPr>
            <a:picLocks noChangeAspect="1"/>
          </p:cNvPicPr>
          <p:nvPr/>
        </p:nvPicPr>
        <p:blipFill>
          <a:blip r:embed="rId5"/>
          <a:srcRect l="5286" r="13471" b="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8" name="Vídeo 7">
            <a:hlinkClick r:id="" action="ppaction://media"/>
            <a:extLst>
              <a:ext uri="{FF2B5EF4-FFF2-40B4-BE49-F238E27FC236}">
                <a16:creationId xmlns:a16="http://schemas.microsoft.com/office/drawing/2014/main" id="{D7051F56-E392-6CC4-B433-D46D6A64F7D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7543800" y="1773936"/>
            <a:ext cx="2057400" cy="2057400"/>
          </a:xfrm>
          <a:prstGeom prst="ellipse">
            <a:avLst/>
          </a:prstGeom>
        </p:spPr>
      </p:pic>
      <p:pic>
        <p:nvPicPr>
          <p:cNvPr id="5" name="Imagen 4">
            <a:extLst>
              <a:ext uri="{FF2B5EF4-FFF2-40B4-BE49-F238E27FC236}">
                <a16:creationId xmlns:a16="http://schemas.microsoft.com/office/drawing/2014/main" id="{2F1A1332-9BFB-3F07-123C-410495EFE34D}"/>
              </a:ext>
            </a:extLst>
          </p:cNvPr>
          <p:cNvPicPr>
            <a:picLocks noChangeAspect="1"/>
          </p:cNvPicPr>
          <p:nvPr/>
        </p:nvPicPr>
        <p:blipFill>
          <a:blip r:embed="rId8"/>
          <a:stretch>
            <a:fillRect/>
          </a:stretch>
        </p:blipFill>
        <p:spPr>
          <a:xfrm>
            <a:off x="95383" y="2565451"/>
            <a:ext cx="3905794" cy="3905794"/>
          </a:xfrm>
          <a:prstGeom prst="rect">
            <a:avLst/>
          </a:prstGeom>
        </p:spPr>
      </p:pic>
    </p:spTree>
    <p:extLst>
      <p:ext uri="{BB962C8B-B14F-4D97-AF65-F5344CB8AC3E}">
        <p14:creationId xmlns:p14="http://schemas.microsoft.com/office/powerpoint/2010/main" val="41611436"/>
      </p:ext>
    </p:extLst>
  </p:cSld>
  <p:clrMapOvr>
    <a:masterClrMapping/>
  </p:clrMapOvr>
  <mc:AlternateContent xmlns:mc="http://schemas.openxmlformats.org/markup-compatibility/2006">
    <mc:Choice xmlns:p14="http://schemas.microsoft.com/office/powerpoint/2010/main" Requires="p14">
      <p:transition spd="slow" p14:dur="2000" advTm="16365"/>
    </mc:Choice>
    <mc:Fallback>
      <p:transition spd="slow" advTm="16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Torn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1281</TotalTime>
  <Words>1058</Words>
  <Application>Microsoft Office PowerPoint</Application>
  <PresentationFormat>Panorámica</PresentationFormat>
  <Paragraphs>68</Paragraphs>
  <Slides>9</Slides>
  <Notes>9</Notes>
  <HiddenSlides>0</HiddenSlides>
  <MMClips>9</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9</vt:i4>
      </vt:variant>
    </vt:vector>
  </HeadingPairs>
  <TitlesOfParts>
    <vt:vector size="18" baseType="lpstr">
      <vt:lpstr>Abadi Extra Light</vt:lpstr>
      <vt:lpstr>Aharoni</vt:lpstr>
      <vt:lpstr>Aptos</vt:lpstr>
      <vt:lpstr>Arial</vt:lpstr>
      <vt:lpstr>Arial Nova Cond</vt:lpstr>
      <vt:lpstr>Consolas</vt:lpstr>
      <vt:lpstr>Gill Sans MT</vt:lpstr>
      <vt:lpstr>Impact</vt:lpstr>
      <vt:lpstr>TornVTI</vt:lpstr>
      <vt:lpstr>Automatización contable con IA ---------------------- Proyecto Final </vt:lpstr>
      <vt:lpstr>El problema de negocio:   Llevanza manual de la contabilidad</vt:lpstr>
      <vt:lpstr>La solución:   Automatización contable</vt:lpstr>
      <vt:lpstr>Presentación de PowerPoint</vt:lpstr>
      <vt:lpstr>Presentación de PowerPoint</vt:lpstr>
      <vt:lpstr>Presentación de PowerPoint</vt:lpstr>
      <vt:lpstr>Presentación de PowerPoint</vt:lpstr>
      <vt:lpstr>Conclusiones ---------------------- Dificultades: El gran coste computacional, incluso con un modelo simplificado, complica la evaluación y mejora sin una pequeña inversión en capacidad de procesamiento.  Potencial: A pesar de utilizar un modelo simplificado, el resultado es bastante prometedor, por lo que se recomienda seguir explorando esta vía.  Aspectos a mejorar: Nuevos enfoques en la preparación de los datos pueden ofrecer mejores resultados. Asimismo, podría explorarse la integración con el procesamiento automático de facturas.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Moreno Borrallo</dc:creator>
  <cp:lastModifiedBy>Juan Moreno Borrallo</cp:lastModifiedBy>
  <cp:revision>33</cp:revision>
  <dcterms:created xsi:type="dcterms:W3CDTF">2024-12-18T10:10:13Z</dcterms:created>
  <dcterms:modified xsi:type="dcterms:W3CDTF">2025-04-03T21:59:55Z</dcterms:modified>
</cp:coreProperties>
</file>